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gif" ContentType="image/gif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ags/tag1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9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58" r:id="rId3"/>
    <p:sldId id="477" r:id="rId4"/>
    <p:sldId id="259" r:id="rId5"/>
    <p:sldId id="260" r:id="rId6"/>
    <p:sldId id="261" r:id="rId7"/>
    <p:sldId id="262" r:id="rId8"/>
    <p:sldId id="264" r:id="rId9"/>
    <p:sldId id="263" r:id="rId10"/>
    <p:sldId id="265" r:id="rId11"/>
    <p:sldId id="266" r:id="rId12"/>
    <p:sldId id="267" r:id="rId13"/>
    <p:sldId id="368" r:id="rId14"/>
    <p:sldId id="376" r:id="rId15"/>
    <p:sldId id="378" r:id="rId16"/>
    <p:sldId id="455" r:id="rId17"/>
    <p:sldId id="476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8C2AE"/>
    <a:srgbClr val="0E73A8"/>
    <a:srgbClr val="1281BB"/>
    <a:srgbClr val="1997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350"/>
    <p:restoredTop sz="94643"/>
  </p:normalViewPr>
  <p:slideViewPr>
    <p:cSldViewPr snapToGrid="0" snapToObjects="1">
      <p:cViewPr varScale="1">
        <p:scale>
          <a:sx n="101" d="100"/>
          <a:sy n="101" d="100"/>
        </p:scale>
        <p:origin x="224" y="5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0A354E-B18A-D942-8F1C-F63B0037AE01}" type="datetimeFigureOut">
              <a:rPr lang="en-US" smtClean="0"/>
              <a:t>9/29/18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7B4D41-1684-304B-B8B8-5C2DEBE300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8050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Illuminate previously unknown patterns;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7B4D41-1684-304B-B8B8-5C2DEBE3009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05301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7B4D41-1684-304B-B8B8-5C2DEBE3009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32456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Data Refinery :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quickly transform large amounts of raw data into consumable, quality information that’s ready for analytics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7B4D41-1684-304B-B8B8-5C2DEBE3009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4578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7B4D41-1684-304B-B8B8-5C2DEBE3009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2161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It is usually an IT function;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7B4D41-1684-304B-B8B8-5C2DEBE3009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2355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It is usually an IT function;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7B4D41-1684-304B-B8B8-5C2DEBE3009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1012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Model Management Dashboard: IBM’s Watson Studio enables you to constantly monitor the health and accuracy of your models; </a:t>
            </a:r>
            <a:b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7B4D41-1684-304B-B8B8-5C2DEBE3009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8221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7B4D41-1684-304B-B8B8-5C2DEBE3009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3780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400" b="1" u="sng" dirty="0">
                <a:solidFill>
                  <a:schemeClr val="bg1"/>
                </a:solidFill>
              </a:rPr>
              <a:t>Technologies &amp; Tools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chemeClr val="bg1"/>
                </a:solidFill>
              </a:rPr>
              <a:t>Python, </a:t>
            </a:r>
            <a:r>
              <a:rPr lang="en-US" sz="1200" dirty="0" err="1">
                <a:solidFill>
                  <a:schemeClr val="bg1"/>
                </a:solidFill>
              </a:rPr>
              <a:t>Jupyter</a:t>
            </a:r>
            <a:r>
              <a:rPr lang="en-US" sz="1200" dirty="0">
                <a:solidFill>
                  <a:schemeClr val="bg1"/>
                </a:solidFill>
              </a:rPr>
              <a:t> Notebook, SPSS Modeler 18.0, Cluster Analysis, Artificial Neural Networks, Recurrent Neural Networks (LSTM), Embedding, </a:t>
            </a:r>
            <a:r>
              <a:rPr lang="en-US" sz="1200" dirty="0" err="1">
                <a:solidFill>
                  <a:schemeClr val="bg1"/>
                </a:solidFill>
              </a:rPr>
              <a:t>XGBoost</a:t>
            </a:r>
            <a:r>
              <a:rPr lang="en-US" sz="12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C4898A-41A8-49D6-8E48-9D853EBFDD60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4738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.bin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973744-F10D-7143-812E-CCFABAE076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4C8682-837F-6A49-B711-1A947B2608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CB716D-A6F5-2840-A7C2-BCF0D4FEA1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B79BD-9EB9-F943-959A-966F465D2B1F}" type="datetimeFigureOut">
              <a:rPr lang="en-US" smtClean="0"/>
              <a:t>9/29/18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A01E33-DEC0-1549-95D6-9F8497C1EE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0FF7AE-C27B-6047-BA2B-CDAFEED275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FC034-AD4A-1B4E-BD54-65B82BBEC6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5323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24CC6-065B-A946-9354-AE559D407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35F7D6-CE07-3E46-931E-82C4B4B065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53198D-2892-5444-B99C-ABAC4A4142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B79BD-9EB9-F943-959A-966F465D2B1F}" type="datetimeFigureOut">
              <a:rPr lang="en-US" smtClean="0"/>
              <a:t>9/29/18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B09AC3-15FF-6F41-8518-93E981AA01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DD15E1-7C56-7D43-921A-E588BF5D21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FC034-AD4A-1B4E-BD54-65B82BBEC6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2253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98469AC-442D-F447-9AC7-23042E011FC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23DA4A-872A-DA48-8C6F-40F66EC84D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61FF17-0328-504B-B3AE-6B33DFE05F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B79BD-9EB9-F943-959A-966F465D2B1F}" type="datetimeFigureOut">
              <a:rPr lang="en-US" smtClean="0"/>
              <a:t>9/29/18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DAF8D7-506F-7F4B-90EA-B5EB5CC7D7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ABC5B1-13AA-4C45-896D-7D265CC8C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FC034-AD4A-1B4E-BD54-65B82BBEC6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9706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793" y="793"/>
          <a:ext cx="795" cy="7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2" name="think-cell Slide" r:id="rId4" imgW="642" imgH="635" progId="TCLayout.ActiveDocument.1">
                  <p:embed/>
                </p:oleObj>
              </mc:Choice>
              <mc:Fallback>
                <p:oleObj name="think-cell Slide" r:id="rId4" imgW="642" imgH="635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93" y="793"/>
                        <a:ext cx="795" cy="7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Shape 6"/>
          <p:cNvSpPr>
            <a:spLocks noGrp="1"/>
          </p:cNvSpPr>
          <p:nvPr>
            <p:ph type="title"/>
          </p:nvPr>
        </p:nvSpPr>
        <p:spPr>
          <a:xfrm>
            <a:off x="889000" y="2891754"/>
            <a:ext cx="10414000" cy="581697"/>
          </a:xfrm>
          <a:prstGeom prst="rect">
            <a:avLst/>
          </a:prstGeom>
        </p:spPr>
        <p:txBody>
          <a:bodyPr anchor="b"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4200">
                <a:solidFill>
                  <a:srgbClr val="FFFFFF"/>
                </a:solidFill>
              </a:rPr>
              <a:t>Title Text</a:t>
            </a:r>
          </a:p>
        </p:txBody>
      </p:sp>
      <p:sp>
        <p:nvSpPr>
          <p:cNvPr id="7" name="Shape 7"/>
          <p:cNvSpPr>
            <a:spLocks noGrp="1"/>
          </p:cNvSpPr>
          <p:nvPr>
            <p:ph type="body" idx="1"/>
          </p:nvPr>
        </p:nvSpPr>
        <p:spPr>
          <a:xfrm>
            <a:off x="889000" y="3536950"/>
            <a:ext cx="10414000" cy="793751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1651">
                <a:latin typeface="Helvetica Neue"/>
              </a:defRPr>
            </a:lvl1pPr>
            <a:lvl2pPr marL="0" indent="85723" algn="ctr">
              <a:spcBef>
                <a:spcPts val="0"/>
              </a:spcBef>
              <a:buSzTx/>
              <a:buNone/>
              <a:defRPr sz="1651">
                <a:latin typeface="Helvetica Neue"/>
              </a:defRPr>
            </a:lvl2pPr>
            <a:lvl3pPr marL="0" indent="171446" algn="ctr">
              <a:spcBef>
                <a:spcPts val="0"/>
              </a:spcBef>
              <a:buSzTx/>
              <a:buNone/>
              <a:defRPr sz="1651">
                <a:latin typeface="Helvetica Neue"/>
              </a:defRPr>
            </a:lvl3pPr>
            <a:lvl4pPr marL="0" indent="257168" algn="ctr">
              <a:spcBef>
                <a:spcPts val="0"/>
              </a:spcBef>
              <a:buSzTx/>
              <a:buNone/>
              <a:defRPr sz="1651">
                <a:latin typeface="Helvetica Neue"/>
              </a:defRPr>
            </a:lvl4pPr>
            <a:lvl5pPr marL="0" indent="342891" algn="ctr">
              <a:spcBef>
                <a:spcPts val="0"/>
              </a:spcBef>
              <a:buSzTx/>
              <a:buNone/>
              <a:defRPr sz="1651">
                <a:latin typeface="Helvetica Neue"/>
              </a:defRPr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651" dirty="0">
                <a:solidFill>
                  <a:srgbClr val="FFFFFF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1651" dirty="0">
                <a:solidFill>
                  <a:srgbClr val="FFFFFF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1651" dirty="0">
                <a:solidFill>
                  <a:srgbClr val="FFFFFF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1651" dirty="0">
                <a:solidFill>
                  <a:srgbClr val="FFFFFF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1651" dirty="0">
                <a:solidFill>
                  <a:srgbClr val="FFFFFF"/>
                </a:solidFill>
              </a:rPr>
              <a:t>Body Level Five</a:t>
            </a:r>
          </a:p>
        </p:txBody>
      </p:sp>
      <p:sp>
        <p:nvSpPr>
          <p:cNvPr id="8" name="Shape 8"/>
          <p:cNvSpPr>
            <a:spLocks noGrp="1"/>
          </p:cNvSpPr>
          <p:nvPr>
            <p:ph type="sldNum" sz="quarter" idx="2"/>
          </p:nvPr>
        </p:nvSpPr>
        <p:spPr>
          <a:xfrm>
            <a:off x="11885677" y="6512378"/>
            <a:ext cx="226620" cy="23495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0203894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0FAED3-A294-1E4D-A0EF-921BD6196A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254443-BA21-B64A-BE08-5BC5BA01FD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54934C-FA06-D442-AFC9-186C04D47E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B79BD-9EB9-F943-959A-966F465D2B1F}" type="datetimeFigureOut">
              <a:rPr lang="en-US" smtClean="0"/>
              <a:t>9/29/18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85B524-8FC1-044A-A4C5-571A8E53E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ED2E27-EA15-9347-B469-6C1F6640E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FC034-AD4A-1B4E-BD54-65B82BBEC6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5231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F54178-1991-394D-ACA3-BE47BEEB9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DC8FBB-57E5-434F-B29D-54D8724485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6C98C1-7F83-0447-B98B-7C087DAE8A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B79BD-9EB9-F943-959A-966F465D2B1F}" type="datetimeFigureOut">
              <a:rPr lang="en-US" smtClean="0"/>
              <a:t>9/29/18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53A528-9DDA-E445-9D80-871C12F2BF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FCD879-D706-FE45-B66E-93C81010C5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FC034-AD4A-1B4E-BD54-65B82BBEC6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9526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2864CB-ADA6-6041-8DD5-F9EE5E2EF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E51EF4-9188-E745-ACDA-73F3719B5B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C6929A-6996-8D49-911C-86D30C88A9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171371-7A52-0340-B62B-393D6E4C1B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B79BD-9EB9-F943-959A-966F465D2B1F}" type="datetimeFigureOut">
              <a:rPr lang="en-US" smtClean="0"/>
              <a:t>9/29/18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035860-5E2F-FB4D-ADEB-2B515979C6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700C8C-9DD7-2E46-B07F-7B964F2D6F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FC034-AD4A-1B4E-BD54-65B82BBEC6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4357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99711F-559C-F746-A494-EB9B2F18BA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5BC024-7C2F-F442-B25A-92327D8944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D3620F-2734-6D47-9250-991AABA167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0F97702-A8AA-694A-BF16-A18052E003E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A898204-F404-CE42-ACAD-A01F7DF1102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207AB6E-1347-0543-9232-AA7108A8B8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B79BD-9EB9-F943-959A-966F465D2B1F}" type="datetimeFigureOut">
              <a:rPr lang="en-US" smtClean="0"/>
              <a:t>9/29/18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3DEE1E-E2E4-C849-8DDA-727589A29F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57B8025-8D80-9845-A2C7-80102515AF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FC034-AD4A-1B4E-BD54-65B82BBEC6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665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1435B2-C778-C740-8D3A-2CFC8AB94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3F4631-1151-8745-9934-3A3037596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B79BD-9EB9-F943-959A-966F465D2B1F}" type="datetimeFigureOut">
              <a:rPr lang="en-US" smtClean="0"/>
              <a:t>9/29/18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813123-5C24-904C-B7A0-687845BA98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68AE0D-EBF8-4147-A865-0D174D76F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FC034-AD4A-1B4E-BD54-65B82BBEC6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7216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6D10A87-2775-FD4E-8F99-E0C82AA2D7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B79BD-9EB9-F943-959A-966F465D2B1F}" type="datetimeFigureOut">
              <a:rPr lang="en-US" smtClean="0"/>
              <a:t>9/29/18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758F993-7403-F942-B0BE-D05792F002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3675BE-F75B-C244-847F-87911EE6A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FC034-AD4A-1B4E-BD54-65B82BBEC6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394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1CAD66-1777-D843-BBC7-4BACC20FF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36D6A9-7E26-AB4C-A252-53AB94C26D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3C3C20-91FE-804D-BE17-2A8B1B8085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8B2591-6C34-8D42-B0CD-24D8EB6FD5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B79BD-9EB9-F943-959A-966F465D2B1F}" type="datetimeFigureOut">
              <a:rPr lang="en-US" smtClean="0"/>
              <a:t>9/29/18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BCE9AD-14C9-444F-B3DE-884619C3AE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8F0321-A2AC-3E49-B9C3-C1E965731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FC034-AD4A-1B4E-BD54-65B82BBEC6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5097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52EF5-C738-6446-99BE-407B412825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5240014-87E1-BD45-AE34-BB51F2F6D8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E1FDC4-E1BF-934A-A9C7-F87CC2EF77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B5E927-86EA-2F43-AD95-DBB7BD9A49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B79BD-9EB9-F943-959A-966F465D2B1F}" type="datetimeFigureOut">
              <a:rPr lang="en-US" smtClean="0"/>
              <a:t>9/29/18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7BB3A1-C3F0-ED42-AE37-5532D285FA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758F25-8028-1745-AB67-9B23809DF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FC034-AD4A-1B4E-BD54-65B82BBEC6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7930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5B4403C-99E2-D642-BAFD-75EB8BE8F2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48580C-DCED-8F49-84A2-FADA09EB3F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309760-A4D1-544D-81C6-495601EF01F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DB79BD-9EB9-F943-959A-966F465D2B1F}" type="datetimeFigureOut">
              <a:rPr lang="en-US" smtClean="0"/>
              <a:t>9/29/18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344ADF-AAAC-FF46-A8F0-01A24B943C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D4E46E-BE33-5247-B379-CED946B98B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2FC034-AD4A-1B4E-BD54-65B82BBEC6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5168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svg"/><Relationship Id="rId18" Type="http://schemas.openxmlformats.org/officeDocument/2006/relationships/image" Target="../media/image43.png"/><Relationship Id="rId26" Type="http://schemas.openxmlformats.org/officeDocument/2006/relationships/image" Target="../media/image51.png"/><Relationship Id="rId3" Type="http://schemas.openxmlformats.org/officeDocument/2006/relationships/image" Target="../media/image3.png"/><Relationship Id="rId21" Type="http://schemas.openxmlformats.org/officeDocument/2006/relationships/image" Target="../media/image46.svg"/><Relationship Id="rId7" Type="http://schemas.openxmlformats.org/officeDocument/2006/relationships/image" Target="../media/image32.svg"/><Relationship Id="rId12" Type="http://schemas.openxmlformats.org/officeDocument/2006/relationships/image" Target="../media/image37.png"/><Relationship Id="rId17" Type="http://schemas.openxmlformats.org/officeDocument/2006/relationships/image" Target="../media/image42.svg"/><Relationship Id="rId25" Type="http://schemas.openxmlformats.org/officeDocument/2006/relationships/image" Target="../media/image50.sv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41.png"/><Relationship Id="rId20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24" Type="http://schemas.openxmlformats.org/officeDocument/2006/relationships/image" Target="../media/image49.png"/><Relationship Id="rId5" Type="http://schemas.openxmlformats.org/officeDocument/2006/relationships/image" Target="../media/image30.png"/><Relationship Id="rId15" Type="http://schemas.openxmlformats.org/officeDocument/2006/relationships/image" Target="../media/image40.svg"/><Relationship Id="rId23" Type="http://schemas.openxmlformats.org/officeDocument/2006/relationships/image" Target="../media/image48.svg"/><Relationship Id="rId10" Type="http://schemas.openxmlformats.org/officeDocument/2006/relationships/image" Target="../media/image35.png"/><Relationship Id="rId19" Type="http://schemas.openxmlformats.org/officeDocument/2006/relationships/image" Target="../media/image44.svg"/><Relationship Id="rId4" Type="http://schemas.openxmlformats.org/officeDocument/2006/relationships/image" Target="../media/image4.png"/><Relationship Id="rId9" Type="http://schemas.openxmlformats.org/officeDocument/2006/relationships/image" Target="../media/image34.svg"/><Relationship Id="rId14" Type="http://schemas.openxmlformats.org/officeDocument/2006/relationships/image" Target="../media/image39.png"/><Relationship Id="rId22" Type="http://schemas.openxmlformats.org/officeDocument/2006/relationships/image" Target="../media/image47.png"/><Relationship Id="rId27" Type="http://schemas.openxmlformats.org/officeDocument/2006/relationships/image" Target="../media/image52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57.svg"/><Relationship Id="rId4" Type="http://schemas.openxmlformats.org/officeDocument/2006/relationships/image" Target="../media/image5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64.png"/><Relationship Id="rId18" Type="http://schemas.openxmlformats.org/officeDocument/2006/relationships/image" Target="../media/image69.png"/><Relationship Id="rId3" Type="http://schemas.openxmlformats.org/officeDocument/2006/relationships/tags" Target="../tags/tag3.xml"/><Relationship Id="rId7" Type="http://schemas.openxmlformats.org/officeDocument/2006/relationships/image" Target="../media/image1.emf"/><Relationship Id="rId12" Type="http://schemas.openxmlformats.org/officeDocument/2006/relationships/image" Target="../media/image63.png"/><Relationship Id="rId17" Type="http://schemas.openxmlformats.org/officeDocument/2006/relationships/image" Target="../media/image68.png"/><Relationship Id="rId2" Type="http://schemas.openxmlformats.org/officeDocument/2006/relationships/tags" Target="../tags/tag2.xml"/><Relationship Id="rId16" Type="http://schemas.openxmlformats.org/officeDocument/2006/relationships/image" Target="../media/image67.png"/><Relationship Id="rId20" Type="http://schemas.openxmlformats.org/officeDocument/2006/relationships/image" Target="../media/image4.png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2.bin"/><Relationship Id="rId11" Type="http://schemas.openxmlformats.org/officeDocument/2006/relationships/image" Target="../media/image62.png"/><Relationship Id="rId5" Type="http://schemas.openxmlformats.org/officeDocument/2006/relationships/image" Target="../media/image58.png"/><Relationship Id="rId15" Type="http://schemas.openxmlformats.org/officeDocument/2006/relationships/image" Target="../media/image66.png"/><Relationship Id="rId10" Type="http://schemas.openxmlformats.org/officeDocument/2006/relationships/image" Target="../media/image61.png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12.xml"/><Relationship Id="rId9" Type="http://schemas.openxmlformats.org/officeDocument/2006/relationships/image" Target="../media/image60.png"/><Relationship Id="rId14" Type="http://schemas.openxmlformats.org/officeDocument/2006/relationships/image" Target="../media/image6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emf"/><Relationship Id="rId13" Type="http://schemas.openxmlformats.org/officeDocument/2006/relationships/image" Target="../media/image65.png"/><Relationship Id="rId18" Type="http://schemas.openxmlformats.org/officeDocument/2006/relationships/image" Target="../media/image69.png"/><Relationship Id="rId3" Type="http://schemas.openxmlformats.org/officeDocument/2006/relationships/tags" Target="../tags/tag5.xml"/><Relationship Id="rId21" Type="http://schemas.openxmlformats.org/officeDocument/2006/relationships/image" Target="../media/image74.png"/><Relationship Id="rId7" Type="http://schemas.openxmlformats.org/officeDocument/2006/relationships/oleObject" Target="../embeddings/oleObject2.bin"/><Relationship Id="rId12" Type="http://schemas.openxmlformats.org/officeDocument/2006/relationships/image" Target="../media/image63.png"/><Relationship Id="rId17" Type="http://schemas.openxmlformats.org/officeDocument/2006/relationships/image" Target="../media/image73.png"/><Relationship Id="rId2" Type="http://schemas.openxmlformats.org/officeDocument/2006/relationships/tags" Target="../tags/tag4.xml"/><Relationship Id="rId16" Type="http://schemas.openxmlformats.org/officeDocument/2006/relationships/image" Target="../media/image72.jpeg"/><Relationship Id="rId20" Type="http://schemas.openxmlformats.org/officeDocument/2006/relationships/image" Target="../media/image4.png"/><Relationship Id="rId1" Type="http://schemas.openxmlformats.org/officeDocument/2006/relationships/vmlDrawing" Target="../drawings/vmlDrawing3.vml"/><Relationship Id="rId6" Type="http://schemas.openxmlformats.org/officeDocument/2006/relationships/image" Target="../media/image58.png"/><Relationship Id="rId11" Type="http://schemas.openxmlformats.org/officeDocument/2006/relationships/image" Target="../media/image62.png"/><Relationship Id="rId5" Type="http://schemas.openxmlformats.org/officeDocument/2006/relationships/notesSlide" Target="../notesSlides/notesSlide9.xml"/><Relationship Id="rId15" Type="http://schemas.openxmlformats.org/officeDocument/2006/relationships/image" Target="../media/image71.png"/><Relationship Id="rId10" Type="http://schemas.openxmlformats.org/officeDocument/2006/relationships/image" Target="../media/image61.png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12.xml"/><Relationship Id="rId9" Type="http://schemas.openxmlformats.org/officeDocument/2006/relationships/image" Target="../media/image59.png"/><Relationship Id="rId14" Type="http://schemas.openxmlformats.org/officeDocument/2006/relationships/image" Target="../media/image70.png"/><Relationship Id="rId22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75.png"/><Relationship Id="rId18" Type="http://schemas.microsoft.com/office/2007/relationships/hdphoto" Target="../media/hdphoto1.wdp"/><Relationship Id="rId3" Type="http://schemas.openxmlformats.org/officeDocument/2006/relationships/tags" Target="../tags/tag7.xml"/><Relationship Id="rId21" Type="http://schemas.openxmlformats.org/officeDocument/2006/relationships/image" Target="../media/image4.png"/><Relationship Id="rId7" Type="http://schemas.openxmlformats.org/officeDocument/2006/relationships/image" Target="../media/image1.emf"/><Relationship Id="rId12" Type="http://schemas.openxmlformats.org/officeDocument/2006/relationships/image" Target="../media/image70.png"/><Relationship Id="rId17" Type="http://schemas.openxmlformats.org/officeDocument/2006/relationships/image" Target="../media/image74.png"/><Relationship Id="rId2" Type="http://schemas.openxmlformats.org/officeDocument/2006/relationships/tags" Target="../tags/tag6.xml"/><Relationship Id="rId16" Type="http://schemas.openxmlformats.org/officeDocument/2006/relationships/image" Target="../media/image77.jpg"/><Relationship Id="rId20" Type="http://schemas.openxmlformats.org/officeDocument/2006/relationships/image" Target="../media/image3.png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2.bin"/><Relationship Id="rId11" Type="http://schemas.openxmlformats.org/officeDocument/2006/relationships/image" Target="../media/image65.png"/><Relationship Id="rId5" Type="http://schemas.openxmlformats.org/officeDocument/2006/relationships/image" Target="../media/image58.png"/><Relationship Id="rId15" Type="http://schemas.openxmlformats.org/officeDocument/2006/relationships/image" Target="../media/image61.png"/><Relationship Id="rId10" Type="http://schemas.openxmlformats.org/officeDocument/2006/relationships/image" Target="../media/image63.png"/><Relationship Id="rId19" Type="http://schemas.openxmlformats.org/officeDocument/2006/relationships/image" Target="../media/image69.png"/><Relationship Id="rId4" Type="http://schemas.openxmlformats.org/officeDocument/2006/relationships/slideLayout" Target="../slideLayouts/slideLayout12.xml"/><Relationship Id="rId9" Type="http://schemas.openxmlformats.org/officeDocument/2006/relationships/image" Target="../media/image62.png"/><Relationship Id="rId14" Type="http://schemas.openxmlformats.org/officeDocument/2006/relationships/image" Target="../media/image7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78.jpg"/><Relationship Id="rId18" Type="http://schemas.openxmlformats.org/officeDocument/2006/relationships/image" Target="../media/image4.png"/><Relationship Id="rId3" Type="http://schemas.openxmlformats.org/officeDocument/2006/relationships/tags" Target="../tags/tag9.xml"/><Relationship Id="rId7" Type="http://schemas.openxmlformats.org/officeDocument/2006/relationships/image" Target="../media/image1.emf"/><Relationship Id="rId12" Type="http://schemas.openxmlformats.org/officeDocument/2006/relationships/image" Target="../media/image69.png"/><Relationship Id="rId17" Type="http://schemas.openxmlformats.org/officeDocument/2006/relationships/image" Target="../media/image3.png"/><Relationship Id="rId2" Type="http://schemas.openxmlformats.org/officeDocument/2006/relationships/tags" Target="../tags/tag8.xml"/><Relationship Id="rId16" Type="http://schemas.openxmlformats.org/officeDocument/2006/relationships/image" Target="../media/image80.png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3.bin"/><Relationship Id="rId11" Type="http://schemas.openxmlformats.org/officeDocument/2006/relationships/image" Target="../media/image63.png"/><Relationship Id="rId5" Type="http://schemas.openxmlformats.org/officeDocument/2006/relationships/image" Target="../media/image58.png"/><Relationship Id="rId15" Type="http://schemas.openxmlformats.org/officeDocument/2006/relationships/image" Target="../media/image79.png"/><Relationship Id="rId10" Type="http://schemas.openxmlformats.org/officeDocument/2006/relationships/image" Target="../media/image62.png"/><Relationship Id="rId4" Type="http://schemas.openxmlformats.org/officeDocument/2006/relationships/slideLayout" Target="../slideLayouts/slideLayout12.xml"/><Relationship Id="rId9" Type="http://schemas.openxmlformats.org/officeDocument/2006/relationships/image" Target="../media/image61.png"/><Relationship Id="rId14" Type="http://schemas.openxmlformats.org/officeDocument/2006/relationships/image" Target="../media/image7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82.png"/><Relationship Id="rId18" Type="http://schemas.openxmlformats.org/officeDocument/2006/relationships/image" Target="../media/image3.png"/><Relationship Id="rId3" Type="http://schemas.openxmlformats.org/officeDocument/2006/relationships/tags" Target="../tags/tag11.xml"/><Relationship Id="rId7" Type="http://schemas.openxmlformats.org/officeDocument/2006/relationships/image" Target="../media/image1.emf"/><Relationship Id="rId12" Type="http://schemas.openxmlformats.org/officeDocument/2006/relationships/image" Target="../media/image81.png"/><Relationship Id="rId17" Type="http://schemas.openxmlformats.org/officeDocument/2006/relationships/image" Target="../media/image84.tiff"/><Relationship Id="rId2" Type="http://schemas.openxmlformats.org/officeDocument/2006/relationships/tags" Target="../tags/tag10.xml"/><Relationship Id="rId16" Type="http://schemas.openxmlformats.org/officeDocument/2006/relationships/image" Target="../media/image83.png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3.bin"/><Relationship Id="rId11" Type="http://schemas.openxmlformats.org/officeDocument/2006/relationships/image" Target="../media/image69.png"/><Relationship Id="rId5" Type="http://schemas.openxmlformats.org/officeDocument/2006/relationships/image" Target="../media/image58.png"/><Relationship Id="rId15" Type="http://schemas.openxmlformats.org/officeDocument/2006/relationships/image" Target="../media/image79.png"/><Relationship Id="rId10" Type="http://schemas.openxmlformats.org/officeDocument/2006/relationships/image" Target="../media/image63.png"/><Relationship Id="rId19" Type="http://schemas.openxmlformats.org/officeDocument/2006/relationships/image" Target="../media/image4.png"/><Relationship Id="rId4" Type="http://schemas.openxmlformats.org/officeDocument/2006/relationships/slideLayout" Target="../slideLayouts/slideLayout12.xml"/><Relationship Id="rId9" Type="http://schemas.openxmlformats.org/officeDocument/2006/relationships/image" Target="../media/image62.png"/><Relationship Id="rId14" Type="http://schemas.openxmlformats.org/officeDocument/2006/relationships/image" Target="../media/image6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.png"/><Relationship Id="rId7" Type="http://schemas.openxmlformats.org/officeDocument/2006/relationships/hyperlink" Target="mailto:eulerr@br.ibm.com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hyperlink" Target="https://www.linkedin.com/in/eulerfaria/" TargetMode="External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4.png"/><Relationship Id="rId7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g"/><Relationship Id="rId5" Type="http://schemas.openxmlformats.org/officeDocument/2006/relationships/image" Target="../media/image10.png"/><Relationship Id="rId4" Type="http://schemas.openxmlformats.org/officeDocument/2006/relationships/image" Target="../media/image9.jpeg"/><Relationship Id="rId9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1.jp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4.png"/><Relationship Id="rId9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3" Type="http://schemas.openxmlformats.org/officeDocument/2006/relationships/image" Target="../media/image3.png"/><Relationship Id="rId7" Type="http://schemas.openxmlformats.org/officeDocument/2006/relationships/image" Target="../media/image22.gif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6.png"/><Relationship Id="rId5" Type="http://schemas.openxmlformats.org/officeDocument/2006/relationships/image" Target="../media/image18.png"/><Relationship Id="rId10" Type="http://schemas.openxmlformats.org/officeDocument/2006/relationships/image" Target="../media/image25.jpg"/><Relationship Id="rId4" Type="http://schemas.openxmlformats.org/officeDocument/2006/relationships/image" Target="../media/image4.png"/><Relationship Id="rId9" Type="http://schemas.openxmlformats.org/officeDocument/2006/relationships/image" Target="../media/image24.png"/><Relationship Id="rId14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svg"/><Relationship Id="rId18" Type="http://schemas.openxmlformats.org/officeDocument/2006/relationships/image" Target="../media/image43.png"/><Relationship Id="rId26" Type="http://schemas.openxmlformats.org/officeDocument/2006/relationships/image" Target="../media/image51.png"/><Relationship Id="rId3" Type="http://schemas.openxmlformats.org/officeDocument/2006/relationships/image" Target="../media/image3.png"/><Relationship Id="rId21" Type="http://schemas.openxmlformats.org/officeDocument/2006/relationships/image" Target="../media/image46.svg"/><Relationship Id="rId7" Type="http://schemas.openxmlformats.org/officeDocument/2006/relationships/image" Target="../media/image32.svg"/><Relationship Id="rId12" Type="http://schemas.openxmlformats.org/officeDocument/2006/relationships/image" Target="../media/image37.png"/><Relationship Id="rId17" Type="http://schemas.openxmlformats.org/officeDocument/2006/relationships/image" Target="../media/image42.svg"/><Relationship Id="rId25" Type="http://schemas.openxmlformats.org/officeDocument/2006/relationships/image" Target="../media/image50.sv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41.png"/><Relationship Id="rId20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24" Type="http://schemas.openxmlformats.org/officeDocument/2006/relationships/image" Target="../media/image49.png"/><Relationship Id="rId5" Type="http://schemas.openxmlformats.org/officeDocument/2006/relationships/image" Target="../media/image30.png"/><Relationship Id="rId15" Type="http://schemas.openxmlformats.org/officeDocument/2006/relationships/image" Target="../media/image40.svg"/><Relationship Id="rId23" Type="http://schemas.openxmlformats.org/officeDocument/2006/relationships/image" Target="../media/image48.svg"/><Relationship Id="rId10" Type="http://schemas.openxmlformats.org/officeDocument/2006/relationships/image" Target="../media/image35.png"/><Relationship Id="rId19" Type="http://schemas.openxmlformats.org/officeDocument/2006/relationships/image" Target="../media/image44.svg"/><Relationship Id="rId4" Type="http://schemas.openxmlformats.org/officeDocument/2006/relationships/image" Target="../media/image4.png"/><Relationship Id="rId9" Type="http://schemas.openxmlformats.org/officeDocument/2006/relationships/image" Target="../media/image34.svg"/><Relationship Id="rId14" Type="http://schemas.openxmlformats.org/officeDocument/2006/relationships/image" Target="../media/image39.png"/><Relationship Id="rId22" Type="http://schemas.openxmlformats.org/officeDocument/2006/relationships/image" Target="../media/image47.png"/><Relationship Id="rId27" Type="http://schemas.openxmlformats.org/officeDocument/2006/relationships/image" Target="../media/image52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35555856-9970-4BC3-9AA9-6A917F53AF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69972" y="0"/>
            <a:ext cx="6421721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7F487851-BFAF-46D8-A1ED-50CAD6E46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8D17854-ACAC-EB40-B71B-B3D560951E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484" y="4267832"/>
            <a:ext cx="5247400" cy="1297115"/>
          </a:xfrm>
        </p:spPr>
        <p:txBody>
          <a:bodyPr anchor="t">
            <a:normAutofit/>
          </a:bodyPr>
          <a:lstStyle/>
          <a:p>
            <a:pPr algn="l"/>
            <a:r>
              <a:rPr lang="en-US" sz="4400" dirty="0">
                <a:solidFill>
                  <a:srgbClr val="000000"/>
                </a:solidFill>
              </a:rPr>
              <a:t>Data Science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6B7DA38-E1D2-B947-8FF0-471ACFBB96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84383" y="4964516"/>
            <a:ext cx="4657087" cy="353443"/>
          </a:xfrm>
        </p:spPr>
        <p:txBody>
          <a:bodyPr anchor="b">
            <a:normAutofit/>
          </a:bodyPr>
          <a:lstStyle/>
          <a:p>
            <a:pPr algn="l"/>
            <a:r>
              <a:rPr lang="en-US" sz="1800" dirty="0">
                <a:solidFill>
                  <a:srgbClr val="000000"/>
                </a:solidFill>
              </a:rPr>
              <a:t>Workshop- PUC</a:t>
            </a:r>
          </a:p>
        </p:txBody>
      </p:sp>
      <p:sp>
        <p:nvSpPr>
          <p:cNvPr id="32" name="Freeform 50">
            <a:extLst>
              <a:ext uri="{FF2B5EF4-FFF2-40B4-BE49-F238E27FC236}">
                <a16:creationId xmlns:a16="http://schemas.microsoft.com/office/drawing/2014/main" id="{13722DD7-BA73-4776-93A3-94491FEF72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27121" y="581159"/>
            <a:ext cx="5464879" cy="6276841"/>
          </a:xfrm>
          <a:custGeom>
            <a:avLst/>
            <a:gdLst>
              <a:gd name="connsiteX0" fmla="*/ 3299930 w 5464879"/>
              <a:gd name="connsiteY0" fmla="*/ 0 h 6276841"/>
              <a:gd name="connsiteX1" fmla="*/ 5398992 w 5464879"/>
              <a:gd name="connsiteY1" fmla="*/ 753544 h 6276841"/>
              <a:gd name="connsiteX2" fmla="*/ 5464879 w 5464879"/>
              <a:gd name="connsiteY2" fmla="*/ 813426 h 6276841"/>
              <a:gd name="connsiteX3" fmla="*/ 5464879 w 5464879"/>
              <a:gd name="connsiteY3" fmla="*/ 5786434 h 6276841"/>
              <a:gd name="connsiteX4" fmla="*/ 5398992 w 5464879"/>
              <a:gd name="connsiteY4" fmla="*/ 5846317 h 6276841"/>
              <a:gd name="connsiteX5" fmla="*/ 4872873 w 5464879"/>
              <a:gd name="connsiteY5" fmla="*/ 6201577 h 6276841"/>
              <a:gd name="connsiteX6" fmla="*/ 4716632 w 5464879"/>
              <a:gd name="connsiteY6" fmla="*/ 6276841 h 6276841"/>
              <a:gd name="connsiteX7" fmla="*/ 1883227 w 5464879"/>
              <a:gd name="connsiteY7" fmla="*/ 6276841 h 6276841"/>
              <a:gd name="connsiteX8" fmla="*/ 1726987 w 5464879"/>
              <a:gd name="connsiteY8" fmla="*/ 6201577 h 6276841"/>
              <a:gd name="connsiteX9" fmla="*/ 0 w 5464879"/>
              <a:gd name="connsiteY9" fmla="*/ 3299930 h 6276841"/>
              <a:gd name="connsiteX10" fmla="*/ 3299930 w 5464879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64879" h="6276841">
                <a:moveTo>
                  <a:pt x="3299930" y="0"/>
                </a:moveTo>
                <a:cubicBezTo>
                  <a:pt x="4097274" y="0"/>
                  <a:pt x="4828569" y="282789"/>
                  <a:pt x="5398992" y="753544"/>
                </a:cubicBezTo>
                <a:lnTo>
                  <a:pt x="5464879" y="813426"/>
                </a:lnTo>
                <a:lnTo>
                  <a:pt x="5464879" y="5786434"/>
                </a:lnTo>
                <a:lnTo>
                  <a:pt x="5398992" y="5846317"/>
                </a:lnTo>
                <a:cubicBezTo>
                  <a:pt x="5236014" y="5980818"/>
                  <a:pt x="5059904" y="6099975"/>
                  <a:pt x="4872873" y="6201577"/>
                </a:cubicBezTo>
                <a:lnTo>
                  <a:pt x="4716632" y="6276841"/>
                </a:lnTo>
                <a:lnTo>
                  <a:pt x="1883227" y="6276841"/>
                </a:lnTo>
                <a:lnTo>
                  <a:pt x="1726987" y="6201577"/>
                </a:lnTo>
                <a:cubicBezTo>
                  <a:pt x="698316" y="5642769"/>
                  <a:pt x="0" y="4552900"/>
                  <a:pt x="0" y="3299930"/>
                </a:cubicBezTo>
                <a:cubicBezTo>
                  <a:pt x="0" y="1477429"/>
                  <a:pt x="1477429" y="0"/>
                  <a:pt x="3299930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88750D9-E33E-CB4A-ACD9-BABA9252BE2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9770" y="2850760"/>
            <a:ext cx="4141760" cy="207088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7F873AB-EBE1-6546-8F53-BFCC0DAE44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5695" y="1057834"/>
            <a:ext cx="2279873" cy="2379000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51E97A2-2429-9A4A-8ACD-4184FF19A168}"/>
              </a:ext>
            </a:extLst>
          </p:cNvPr>
          <p:cNvCxnSpPr>
            <a:cxnSpLocks/>
          </p:cNvCxnSpPr>
          <p:nvPr/>
        </p:nvCxnSpPr>
        <p:spPr>
          <a:xfrm>
            <a:off x="129247" y="4916388"/>
            <a:ext cx="5694135" cy="1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3E6C953-7F91-1543-9DDD-07AF0ABDB4B8}"/>
              </a:ext>
            </a:extLst>
          </p:cNvPr>
          <p:cNvSpPr txBox="1"/>
          <p:nvPr/>
        </p:nvSpPr>
        <p:spPr>
          <a:xfrm>
            <a:off x="0" y="6427496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01-10-2018</a:t>
            </a:r>
          </a:p>
        </p:txBody>
      </p:sp>
    </p:spTree>
    <p:extLst>
      <p:ext uri="{BB962C8B-B14F-4D97-AF65-F5344CB8AC3E}">
        <p14:creationId xmlns:p14="http://schemas.microsoft.com/office/powerpoint/2010/main" val="13143591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6C29E8F-B7C6-2345-8650-03DE7781F95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1400" y="6362700"/>
            <a:ext cx="990600" cy="495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41DD5A8-78B8-E34B-B823-11E3825E77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40" y="6172832"/>
            <a:ext cx="656619" cy="68516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96B040F-EA62-F348-AA83-BBB2492C749A}"/>
              </a:ext>
            </a:extLst>
          </p:cNvPr>
          <p:cNvSpPr txBox="1"/>
          <p:nvPr/>
        </p:nvSpPr>
        <p:spPr>
          <a:xfrm>
            <a:off x="553453" y="1600201"/>
            <a:ext cx="6821905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Continuous process;</a:t>
            </a:r>
            <a:br>
              <a:rPr lang="en-US" dirty="0"/>
            </a:b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Where each model is in the lifecycle, how old the model is, who developed it, and who is using it for which application.</a:t>
            </a:r>
            <a:br>
              <a:rPr lang="en-US" dirty="0"/>
            </a:b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Model version control;</a:t>
            </a:r>
            <a:br>
              <a:rPr lang="en-US" dirty="0"/>
            </a:b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Continuously gather performance metrics to determine when is need a refresh or replacement;</a:t>
            </a:r>
            <a:br>
              <a:rPr lang="en-US" dirty="0"/>
            </a:br>
            <a:endParaRPr lang="en-US" dirty="0"/>
          </a:p>
          <a:p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26D551-68DF-9E4B-AC1E-D6BDBDFF49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39819" y="1163689"/>
            <a:ext cx="3517900" cy="46863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7B72B9A-644E-6043-8D77-0ECE78815726}"/>
              </a:ext>
            </a:extLst>
          </p:cNvPr>
          <p:cNvSpPr/>
          <p:nvPr/>
        </p:nvSpPr>
        <p:spPr bwMode="auto">
          <a:xfrm>
            <a:off x="-1" y="-2132"/>
            <a:ext cx="12192001" cy="1068932"/>
          </a:xfrm>
          <a:prstGeom prst="rect">
            <a:avLst/>
          </a:prstGeom>
          <a:solidFill>
            <a:srgbClr val="48C2A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rgbClr val="191919"/>
              </a:solidFill>
              <a:effectLst/>
              <a:latin typeface="HelvNeue Light for IBM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B42305A-7E3E-FB4F-8279-77742DE09200}"/>
              </a:ext>
            </a:extLst>
          </p:cNvPr>
          <p:cNvSpPr txBox="1"/>
          <p:nvPr/>
        </p:nvSpPr>
        <p:spPr>
          <a:xfrm>
            <a:off x="357749" y="237200"/>
            <a:ext cx="620633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Model management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92812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6C29E8F-B7C6-2345-8650-03DE7781F95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1400" y="6362700"/>
            <a:ext cx="990600" cy="495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41DD5A8-78B8-E34B-B823-11E3825E77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40" y="6172832"/>
            <a:ext cx="656619" cy="68516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96B040F-EA62-F348-AA83-BBB2492C749A}"/>
              </a:ext>
            </a:extLst>
          </p:cNvPr>
          <p:cNvSpPr txBox="1"/>
          <p:nvPr/>
        </p:nvSpPr>
        <p:spPr>
          <a:xfrm>
            <a:off x="553453" y="1600201"/>
            <a:ext cx="682190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Secure environment;</a:t>
            </a:r>
          </a:p>
          <a:p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Train models locally, IBM cloud (</a:t>
            </a:r>
            <a:r>
              <a:rPr lang="en-US" dirty="0" err="1"/>
              <a:t>e.g</a:t>
            </a:r>
            <a:r>
              <a:rPr lang="en-US" dirty="0"/>
              <a:t> hybrid, private, public);</a:t>
            </a:r>
            <a:br>
              <a:rPr lang="en-US" dirty="0"/>
            </a:b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Model management dashboard.;  </a:t>
            </a:r>
          </a:p>
          <a:p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Quickly refresh models with new data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2BE2F22-A6F7-3045-9366-9AB104812B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44788" y="2071835"/>
            <a:ext cx="2528637" cy="2528637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87F85608-E281-DF46-9D67-CAB2CF045C3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976309" y="2449325"/>
            <a:ext cx="1773655" cy="177365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A10220F-31BE-4347-BE6C-19E290B3B914}"/>
              </a:ext>
            </a:extLst>
          </p:cNvPr>
          <p:cNvSpPr/>
          <p:nvPr/>
        </p:nvSpPr>
        <p:spPr bwMode="auto">
          <a:xfrm>
            <a:off x="-1" y="-2132"/>
            <a:ext cx="12192001" cy="1068932"/>
          </a:xfrm>
          <a:prstGeom prst="rect">
            <a:avLst/>
          </a:prstGeom>
          <a:solidFill>
            <a:srgbClr val="48C2A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rgbClr val="191919"/>
              </a:solidFill>
              <a:effectLst/>
              <a:latin typeface="HelvNeue Light for IBM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77358C1-7E12-F64F-B775-09FD49C785C9}"/>
              </a:ext>
            </a:extLst>
          </p:cNvPr>
          <p:cNvSpPr txBox="1"/>
          <p:nvPr/>
        </p:nvSpPr>
        <p:spPr>
          <a:xfrm>
            <a:off x="357749" y="237200"/>
            <a:ext cx="620633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How IBM Watson Studio can help</a:t>
            </a:r>
          </a:p>
          <a:p>
            <a:endParaRPr lang="en-US" dirty="0"/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A708452D-A736-F44A-A53E-88C14B7C1B4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584241" y="6125398"/>
            <a:ext cx="699788" cy="69978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D702ED3-2D01-5F48-9114-DEA107DE28FE}"/>
              </a:ext>
            </a:extLst>
          </p:cNvPr>
          <p:cNvSpPr txBox="1"/>
          <p:nvPr/>
        </p:nvSpPr>
        <p:spPr>
          <a:xfrm>
            <a:off x="7781837" y="5845627"/>
            <a:ext cx="1908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Visual Recognition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0F680E0-246C-CB47-8201-45F27F4CB51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07181" y="6139065"/>
            <a:ext cx="696686" cy="69668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DC19B23-5E74-F245-B539-1CC6EBC1DDF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609724" y="5508171"/>
            <a:ext cx="653143" cy="653143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03FC4E7E-ED79-2A46-A052-752BA12C33C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864588" y="6172832"/>
            <a:ext cx="604156" cy="604156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2132D5E8-3722-7643-8DFA-84D8361FE10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033726" y="5495343"/>
            <a:ext cx="478971" cy="478971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DD731F35-5BE6-494D-88F2-51EA0CE2AC0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130753" y="4880606"/>
            <a:ext cx="478971" cy="478971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14492566-4B3E-6040-AE50-83D4862E9DC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760113" y="4962248"/>
            <a:ext cx="794657" cy="794657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4C95DCAB-8077-D944-BD59-6408521508BC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3854352" y="6021834"/>
            <a:ext cx="588516" cy="588516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4D723E0D-E257-6240-9F99-C90203EF8712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6296295" y="4849087"/>
            <a:ext cx="539934" cy="539934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D0D360B0-5A64-8A4D-9BBC-612C8B1864B7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2452157" y="6014989"/>
            <a:ext cx="810197" cy="810197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390D72BE-5DF7-B54D-AA40-BA0B9648F558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2530379" y="5180992"/>
            <a:ext cx="653751" cy="653751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D0C032A5-62CB-EE4B-A7BE-0EA1195A6467}"/>
              </a:ext>
            </a:extLst>
          </p:cNvPr>
          <p:cNvSpPr txBox="1"/>
          <p:nvPr/>
        </p:nvSpPr>
        <p:spPr>
          <a:xfrm>
            <a:off x="436878" y="4645118"/>
            <a:ext cx="3324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Among all other Watson services:</a:t>
            </a:r>
          </a:p>
        </p:txBody>
      </p:sp>
    </p:spTree>
    <p:extLst>
      <p:ext uri="{BB962C8B-B14F-4D97-AF65-F5344CB8AC3E}">
        <p14:creationId xmlns:p14="http://schemas.microsoft.com/office/powerpoint/2010/main" val="27281852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35555856-9970-4BC3-9AA9-6A917F53AF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69972" y="0"/>
            <a:ext cx="6421721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F487851-BFAF-46D8-A1ED-50CAD6E46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984F95A-BA5F-3E48-A5CD-890F8DC7A971}"/>
              </a:ext>
            </a:extLst>
          </p:cNvPr>
          <p:cNvSpPr txBox="1"/>
          <p:nvPr/>
        </p:nvSpPr>
        <p:spPr>
          <a:xfrm>
            <a:off x="804484" y="4267832"/>
            <a:ext cx="4805996" cy="129711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/>
          <a:p>
            <a:pPr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100" b="1" kern="1200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Use cases</a:t>
            </a:r>
          </a:p>
          <a:p>
            <a:pPr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100" kern="1200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Advanced Analytics Team</a:t>
            </a:r>
          </a:p>
        </p:txBody>
      </p:sp>
      <p:sp>
        <p:nvSpPr>
          <p:cNvPr id="18" name="Freeform 50">
            <a:extLst>
              <a:ext uri="{FF2B5EF4-FFF2-40B4-BE49-F238E27FC236}">
                <a16:creationId xmlns:a16="http://schemas.microsoft.com/office/drawing/2014/main" id="{13722DD7-BA73-4776-93A3-94491FEF72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27121" y="581159"/>
            <a:ext cx="5464879" cy="6276841"/>
          </a:xfrm>
          <a:custGeom>
            <a:avLst/>
            <a:gdLst>
              <a:gd name="connsiteX0" fmla="*/ 3299930 w 5464879"/>
              <a:gd name="connsiteY0" fmla="*/ 0 h 6276841"/>
              <a:gd name="connsiteX1" fmla="*/ 5398992 w 5464879"/>
              <a:gd name="connsiteY1" fmla="*/ 753544 h 6276841"/>
              <a:gd name="connsiteX2" fmla="*/ 5464879 w 5464879"/>
              <a:gd name="connsiteY2" fmla="*/ 813426 h 6276841"/>
              <a:gd name="connsiteX3" fmla="*/ 5464879 w 5464879"/>
              <a:gd name="connsiteY3" fmla="*/ 5786434 h 6276841"/>
              <a:gd name="connsiteX4" fmla="*/ 5398992 w 5464879"/>
              <a:gd name="connsiteY4" fmla="*/ 5846317 h 6276841"/>
              <a:gd name="connsiteX5" fmla="*/ 4872873 w 5464879"/>
              <a:gd name="connsiteY5" fmla="*/ 6201577 h 6276841"/>
              <a:gd name="connsiteX6" fmla="*/ 4716632 w 5464879"/>
              <a:gd name="connsiteY6" fmla="*/ 6276841 h 6276841"/>
              <a:gd name="connsiteX7" fmla="*/ 1883227 w 5464879"/>
              <a:gd name="connsiteY7" fmla="*/ 6276841 h 6276841"/>
              <a:gd name="connsiteX8" fmla="*/ 1726987 w 5464879"/>
              <a:gd name="connsiteY8" fmla="*/ 6201577 h 6276841"/>
              <a:gd name="connsiteX9" fmla="*/ 0 w 5464879"/>
              <a:gd name="connsiteY9" fmla="*/ 3299930 h 6276841"/>
              <a:gd name="connsiteX10" fmla="*/ 3299930 w 5464879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64879" h="6276841">
                <a:moveTo>
                  <a:pt x="3299930" y="0"/>
                </a:moveTo>
                <a:cubicBezTo>
                  <a:pt x="4097274" y="0"/>
                  <a:pt x="4828569" y="282789"/>
                  <a:pt x="5398992" y="753544"/>
                </a:cubicBezTo>
                <a:lnTo>
                  <a:pt x="5464879" y="813426"/>
                </a:lnTo>
                <a:lnTo>
                  <a:pt x="5464879" y="5786434"/>
                </a:lnTo>
                <a:lnTo>
                  <a:pt x="5398992" y="5846317"/>
                </a:lnTo>
                <a:cubicBezTo>
                  <a:pt x="5236014" y="5980818"/>
                  <a:pt x="5059904" y="6099975"/>
                  <a:pt x="4872873" y="6201577"/>
                </a:cubicBezTo>
                <a:lnTo>
                  <a:pt x="4716632" y="6276841"/>
                </a:lnTo>
                <a:lnTo>
                  <a:pt x="1883227" y="6276841"/>
                </a:lnTo>
                <a:lnTo>
                  <a:pt x="1726987" y="6201577"/>
                </a:lnTo>
                <a:cubicBezTo>
                  <a:pt x="698316" y="5642769"/>
                  <a:pt x="0" y="4552900"/>
                  <a:pt x="0" y="3299930"/>
                </a:cubicBezTo>
                <a:cubicBezTo>
                  <a:pt x="0" y="1477429"/>
                  <a:pt x="1477429" y="0"/>
                  <a:pt x="3299930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1" name="Graphic 10" descr="Presentation with Checklist">
            <a:extLst>
              <a:ext uri="{FF2B5EF4-FFF2-40B4-BE49-F238E27FC236}">
                <a16:creationId xmlns:a16="http://schemas.microsoft.com/office/drawing/2014/main" id="{51D7BA32-27F8-4724-B0E1-FBA3E5CA85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09770" y="1815320"/>
            <a:ext cx="4141760" cy="414176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6C29E8F-B7C6-2345-8650-03DE7781F95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1400" y="6362700"/>
            <a:ext cx="990600" cy="495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41DD5A8-78B8-E34B-B823-11E3825E778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40" y="6172832"/>
            <a:ext cx="656619" cy="685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7453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07" name="Picture 39" descr="Image result for data source">
            <a:extLst>
              <a:ext uri="{FF2B5EF4-FFF2-40B4-BE49-F238E27FC236}">
                <a16:creationId xmlns:a16="http://schemas.microsoft.com/office/drawing/2014/main" id="{75F9451A-C7BE-490F-8B97-A9AB8BA93A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8776" y="1933536"/>
            <a:ext cx="489729" cy="489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146" name="Object 3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25191" y="858441"/>
          <a:ext cx="0" cy="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4" name="think-cell Slide" r:id="rId6" imgW="360" imgH="360" progId="TCLayout.ActiveDocument.1">
                  <p:embed/>
                </p:oleObj>
              </mc:Choice>
              <mc:Fallback>
                <p:oleObj name="think-cell Slide" r:id="rId6" imgW="360" imgH="360" progId="TCLayout.ActiveDocument.1">
                  <p:embed/>
                  <p:pic>
                    <p:nvPicPr>
                      <p:cNvPr id="6146" name="Object 3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5191" y="858441"/>
                        <a:ext cx="0" cy="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/>
          <p:cNvSpPr/>
          <p:nvPr>
            <p:custDataLst>
              <p:tags r:id="rId3"/>
            </p:custDataLst>
          </p:nvPr>
        </p:nvSpPr>
        <p:spPr bwMode="auto">
          <a:xfrm>
            <a:off x="1534717" y="764383"/>
            <a:ext cx="38100" cy="245269"/>
          </a:xfrm>
          <a:prstGeom prst="rect">
            <a:avLst/>
          </a:prstGeom>
          <a:blipFill dpi="0" rotWithShape="1">
            <a:blip r:embed="rId8">
              <a:alphaModFix/>
            </a:blip>
            <a:srcRect/>
            <a:tile tx="0" ty="0" sx="100000" sy="100000" flip="none" algn="tl"/>
          </a:blip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wrap="none" lIns="0" tIns="0" rIns="0" bIns="0" anchor="ctr"/>
          <a:lstStyle/>
          <a:p>
            <a:pPr defTabSz="685783" latinLnBrk="1">
              <a:defRPr/>
            </a:pPr>
            <a:endParaRPr lang="en-GB" sz="525" dirty="0">
              <a:solidFill>
                <a:srgbClr val="FFFFFF"/>
              </a:solidFill>
              <a:latin typeface="Helvetica Neue"/>
              <a:sym typeface="Helvetica Neue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63ECDE9-64B1-4A59-B9F6-109BEF3D4DEA}"/>
              </a:ext>
            </a:extLst>
          </p:cNvPr>
          <p:cNvGrpSpPr/>
          <p:nvPr/>
        </p:nvGrpSpPr>
        <p:grpSpPr>
          <a:xfrm>
            <a:off x="184784" y="3962709"/>
            <a:ext cx="3560763" cy="2421562"/>
            <a:chOff x="201135" y="2503726"/>
            <a:chExt cx="2214854" cy="1816172"/>
          </a:xfrm>
        </p:grpSpPr>
        <p:sp>
          <p:nvSpPr>
            <p:cNvPr id="128" name="TextBox 127"/>
            <p:cNvSpPr txBox="1"/>
            <p:nvPr/>
          </p:nvSpPr>
          <p:spPr>
            <a:xfrm>
              <a:off x="237938" y="2503726"/>
              <a:ext cx="2178051" cy="24434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19051" tIns="19051" rIns="19051" bIns="19051" numCol="1" spcCol="38100" rtlCol="0" anchor="ctr">
              <a:spAutoFit/>
            </a:bodyPr>
            <a:lstStyle/>
            <a:p>
              <a:pPr defTabSz="685783" latinLnBrk="1"/>
              <a:r>
                <a:rPr lang="pt-BR" sz="1867" b="1" i="1" dirty="0">
                  <a:solidFill>
                    <a:srgbClr val="106E3F"/>
                  </a:solidFill>
                  <a:latin typeface="Calibri" panose="020F0502020204030204"/>
                </a:rPr>
                <a:t>Benefits</a:t>
              </a:r>
            </a:p>
          </p:txBody>
        </p:sp>
        <p:sp>
          <p:nvSpPr>
            <p:cNvPr id="129" name="Shape 79"/>
            <p:cNvSpPr/>
            <p:nvPr/>
          </p:nvSpPr>
          <p:spPr>
            <a:xfrm>
              <a:off x="231508" y="2729803"/>
              <a:ext cx="2184480" cy="11605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  <a:miter lim="400000"/>
            </a:ln>
          </p:spPr>
          <p:txBody>
            <a:bodyPr lIns="0" tIns="0" rIns="0" bIns="0" anchor="ctr"/>
            <a:lstStyle/>
            <a:p>
              <a:pPr defTabSz="685783"/>
              <a:endParaRPr lang="pt-BR" sz="270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8" name="CaixaDeTexto 57"/>
            <p:cNvSpPr txBox="1"/>
            <p:nvPr/>
          </p:nvSpPr>
          <p:spPr>
            <a:xfrm>
              <a:off x="201135" y="2788709"/>
              <a:ext cx="2214852" cy="15311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46" indent="-171446">
                <a:spcAft>
                  <a:spcPts val="800"/>
                </a:spcAft>
                <a:buFont typeface="Wingdings" panose="05000000000000000000" pitchFamily="2" charset="2"/>
                <a:buChar char="ü"/>
              </a:pPr>
              <a:r>
                <a:rPr lang="en-US" sz="1200" b="1" dirty="0">
                  <a:solidFill>
                    <a:schemeClr val="tx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Empower the user</a:t>
              </a:r>
              <a:r>
                <a:rPr lang="en-US" sz="1200" dirty="0">
                  <a:solidFill>
                    <a:schemeClr val="tx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in terms of efficiency, tracking the probability &amp; causes of damage to consequently </a:t>
              </a:r>
              <a:r>
                <a:rPr lang="en-US" sz="1200" b="1" dirty="0">
                  <a:solidFill>
                    <a:schemeClr val="tx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mitigate pull-out effects</a:t>
              </a:r>
              <a:endParaRPr lang="pt-BR" sz="1200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marL="171446" indent="-171446">
                <a:buFont typeface="Wingdings" panose="05000000000000000000" pitchFamily="2" charset="2"/>
                <a:buChar char="ü"/>
              </a:pPr>
              <a:r>
                <a:rPr lang="pt-BR" sz="1200" dirty="0">
                  <a:solidFill>
                    <a:schemeClr val="tx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Stablish </a:t>
              </a:r>
              <a:r>
                <a:rPr lang="pt-BR" sz="1200" b="1" dirty="0">
                  <a:solidFill>
                    <a:schemeClr val="tx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maintenance priorities</a:t>
              </a:r>
            </a:p>
            <a:p>
              <a:pPr marL="171446" indent="-171446">
                <a:buFont typeface="Wingdings" panose="05000000000000000000" pitchFamily="2" charset="2"/>
                <a:buChar char="ü"/>
              </a:pPr>
              <a:endParaRPr lang="pt-BR" sz="12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marL="171446" indent="-171446">
                <a:buFont typeface="Wingdings" panose="05000000000000000000" pitchFamily="2" charset="2"/>
                <a:buChar char="ü"/>
              </a:pPr>
              <a:r>
                <a:rPr lang="pt-BR" sz="1200" b="1" dirty="0">
                  <a:solidFill>
                    <a:schemeClr val="tx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Avoid non-scheduled stops</a:t>
              </a:r>
            </a:p>
            <a:p>
              <a:pPr marL="171446" indent="-171446">
                <a:buFont typeface="Wingdings" panose="05000000000000000000" pitchFamily="2" charset="2"/>
                <a:buChar char="ü"/>
              </a:pPr>
              <a:endParaRPr lang="pt-BR" sz="12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marL="171446" indent="-171446">
                <a:buFont typeface="Wingdings" panose="05000000000000000000" pitchFamily="2" charset="2"/>
                <a:buChar char="ü"/>
              </a:pPr>
              <a:r>
                <a:rPr lang="pt-BR" sz="1200" dirty="0">
                  <a:solidFill>
                    <a:schemeClr val="tx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Increase the chances of a </a:t>
              </a:r>
              <a:r>
                <a:rPr lang="pt-BR" sz="1200" b="1" dirty="0">
                  <a:solidFill>
                    <a:schemeClr val="tx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second life </a:t>
              </a:r>
              <a:r>
                <a:rPr lang="pt-BR" sz="1200" dirty="0">
                  <a:solidFill>
                    <a:schemeClr val="tx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for the tires</a:t>
              </a:r>
            </a:p>
            <a:p>
              <a:pPr marL="171446" indent="-171446">
                <a:buFont typeface="Wingdings" panose="05000000000000000000" pitchFamily="2" charset="2"/>
                <a:buChar char="ü"/>
              </a:pPr>
              <a:endParaRPr lang="pt-BR" sz="12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marL="171446" indent="-171446">
                <a:buFont typeface="Wingdings" panose="05000000000000000000" pitchFamily="2" charset="2"/>
                <a:buChar char="ü"/>
              </a:pPr>
              <a:r>
                <a:rPr lang="pt-BR" sz="1200" dirty="0">
                  <a:solidFill>
                    <a:schemeClr val="tx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Antecipate </a:t>
              </a:r>
              <a:r>
                <a:rPr lang="pt-BR" sz="1200" b="1" dirty="0">
                  <a:solidFill>
                    <a:schemeClr val="tx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purchase and supply </a:t>
              </a:r>
              <a:r>
                <a:rPr lang="pt-BR" sz="1200" dirty="0">
                  <a:solidFill>
                    <a:schemeClr val="tx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activities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A57C3432-B7C4-4B51-86E1-D02D2F6AD3AC}"/>
              </a:ext>
            </a:extLst>
          </p:cNvPr>
          <p:cNvGrpSpPr/>
          <p:nvPr/>
        </p:nvGrpSpPr>
        <p:grpSpPr>
          <a:xfrm>
            <a:off x="4167563" y="3999642"/>
            <a:ext cx="7743592" cy="2311850"/>
            <a:chOff x="3165468" y="3355093"/>
            <a:chExt cx="5393746" cy="1733887"/>
          </a:xfrm>
        </p:grpSpPr>
        <p:sp>
          <p:nvSpPr>
            <p:cNvPr id="14" name="TextBox 13"/>
            <p:cNvSpPr txBox="1"/>
            <p:nvPr/>
          </p:nvSpPr>
          <p:spPr>
            <a:xfrm>
              <a:off x="3220818" y="3441684"/>
              <a:ext cx="2263214" cy="24434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19051" tIns="19051" rIns="19051" bIns="19051" numCol="1" spcCol="38100" rtlCol="0" anchor="ctr">
              <a:spAutoFit/>
            </a:bodyPr>
            <a:lstStyle/>
            <a:p>
              <a:pPr defTabSz="685783" latinLnBrk="1"/>
              <a:r>
                <a:rPr lang="pt-BR" sz="1867" b="1" i="1" dirty="0">
                  <a:solidFill>
                    <a:srgbClr val="106E3F"/>
                  </a:solidFill>
                  <a:latin typeface="Calibri" panose="020F0502020204030204"/>
                </a:rPr>
                <a:t>Results Examples</a:t>
              </a:r>
              <a:endParaRPr lang="pt-BR" sz="1867" b="1" i="1" baseline="30000" dirty="0">
                <a:solidFill>
                  <a:srgbClr val="106E3F"/>
                </a:solidFill>
                <a:latin typeface="Calibri" panose="020F0502020204030204"/>
              </a:endParaRPr>
            </a:p>
          </p:txBody>
        </p:sp>
        <p:sp>
          <p:nvSpPr>
            <p:cNvPr id="15" name="Shape 79"/>
            <p:cNvSpPr/>
            <p:nvPr/>
          </p:nvSpPr>
          <p:spPr>
            <a:xfrm flipV="1">
              <a:off x="3165468" y="3639778"/>
              <a:ext cx="5380932" cy="16158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  <a:miter lim="400000"/>
            </a:ln>
          </p:spPr>
          <p:txBody>
            <a:bodyPr lIns="0" tIns="0" rIns="0" bIns="0" anchor="ctr"/>
            <a:lstStyle/>
            <a:p>
              <a:pPr defTabSz="685783"/>
              <a:endParaRPr lang="pt-BR" sz="270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7" name="CaixaDeTexto 56"/>
            <p:cNvSpPr txBox="1"/>
            <p:nvPr/>
          </p:nvSpPr>
          <p:spPr>
            <a:xfrm>
              <a:off x="3165470" y="3711473"/>
              <a:ext cx="1770495" cy="13311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28594" indent="-228594" defTabSz="685783">
                <a:buFont typeface="Arial" panose="020B0604020202020204" pitchFamily="34" charset="0"/>
                <a:buChar char="•"/>
              </a:pPr>
              <a:r>
                <a:rPr lang="pt-BR" sz="1200" b="1" dirty="0">
                  <a:solidFill>
                    <a:schemeClr val="tx2"/>
                  </a:solidFill>
                  <a:latin typeface="Calibri" panose="020F0502020204030204"/>
                </a:rPr>
                <a:t>Dashboard</a:t>
              </a:r>
              <a:r>
                <a:rPr lang="pt-BR" sz="1200" dirty="0">
                  <a:solidFill>
                    <a:schemeClr val="tx2"/>
                  </a:solidFill>
                  <a:latin typeface="Calibri" panose="020F0502020204030204"/>
                </a:rPr>
                <a:t> indicating details and </a:t>
              </a:r>
              <a:r>
                <a:rPr lang="pt-BR" sz="1200" b="1" dirty="0">
                  <a:solidFill>
                    <a:schemeClr val="tx2"/>
                  </a:solidFill>
                  <a:latin typeface="Calibri" panose="020F0502020204030204"/>
                </a:rPr>
                <a:t>model score </a:t>
              </a:r>
              <a:r>
                <a:rPr lang="pt-BR" sz="1200" dirty="0">
                  <a:solidFill>
                    <a:schemeClr val="tx2"/>
                  </a:solidFill>
                  <a:latin typeface="Calibri" panose="020F0502020204030204"/>
                </a:rPr>
                <a:t>for each tire in use.</a:t>
              </a:r>
            </a:p>
            <a:p>
              <a:pPr marL="228594" indent="-228594" defTabSz="685783">
                <a:spcBef>
                  <a:spcPts val="800"/>
                </a:spcBef>
                <a:buFont typeface="Arial" panose="020B0604020202020204" pitchFamily="34" charset="0"/>
                <a:buChar char="•"/>
              </a:pPr>
              <a:r>
                <a:rPr lang="pt-BR" sz="1200" dirty="0">
                  <a:solidFill>
                    <a:schemeClr val="tx2"/>
                  </a:solidFill>
                  <a:latin typeface="Calibri" panose="020F0502020204030204"/>
                </a:rPr>
                <a:t>Detailed periodic </a:t>
              </a:r>
              <a:r>
                <a:rPr lang="pt-BR" sz="1200" b="1" dirty="0">
                  <a:solidFill>
                    <a:schemeClr val="tx2"/>
                  </a:solidFill>
                  <a:latin typeface="Calibri" panose="020F0502020204030204"/>
                </a:rPr>
                <a:t>report </a:t>
              </a:r>
              <a:r>
                <a:rPr lang="pt-BR" sz="1200" dirty="0">
                  <a:solidFill>
                    <a:schemeClr val="tx2"/>
                  </a:solidFill>
                  <a:latin typeface="Calibri" panose="020F0502020204030204"/>
                </a:rPr>
                <a:t>indicating most </a:t>
              </a:r>
              <a:r>
                <a:rPr lang="pt-BR" sz="1200" b="1" dirty="0">
                  <a:solidFill>
                    <a:schemeClr val="tx2"/>
                  </a:solidFill>
                  <a:latin typeface="Calibri" panose="020F0502020204030204"/>
                </a:rPr>
                <a:t>probable variables causing pull-out </a:t>
              </a:r>
              <a:r>
                <a:rPr lang="pt-BR" sz="1200" dirty="0">
                  <a:solidFill>
                    <a:schemeClr val="tx2"/>
                  </a:solidFill>
                  <a:latin typeface="Calibri" panose="020F0502020204030204"/>
                </a:rPr>
                <a:t>for each component.</a:t>
              </a:r>
            </a:p>
            <a:p>
              <a:pPr marL="228594" indent="-228594" defTabSz="685783">
                <a:spcBef>
                  <a:spcPts val="800"/>
                </a:spcBef>
                <a:buFont typeface="Arial" panose="020B0604020202020204" pitchFamily="34" charset="0"/>
                <a:buChar char="•"/>
              </a:pPr>
              <a:r>
                <a:rPr lang="pt-BR" sz="1200" dirty="0">
                  <a:solidFill>
                    <a:schemeClr val="tx2"/>
                  </a:solidFill>
                  <a:latin typeface="Calibri" panose="020F0502020204030204"/>
                </a:rPr>
                <a:t>Pull-out alerts </a:t>
              </a:r>
              <a:r>
                <a:rPr lang="pt-BR" sz="1200" b="1" dirty="0">
                  <a:solidFill>
                    <a:schemeClr val="tx2"/>
                  </a:solidFill>
                  <a:latin typeface="Calibri" panose="020F0502020204030204"/>
                </a:rPr>
                <a:t>integration to  user’s maintenance and planning web portal. </a:t>
              </a:r>
            </a:p>
          </p:txBody>
        </p:sp>
        <p:pic>
          <p:nvPicPr>
            <p:cNvPr id="13" name="Imagem 12"/>
            <p:cNvPicPr>
              <a:picLocks noChangeAspect="1"/>
            </p:cNvPicPr>
            <p:nvPr/>
          </p:nvPicPr>
          <p:blipFill rotWithShape="1">
            <a:blip r:embed="rId9"/>
            <a:srcRect b="8185"/>
            <a:stretch/>
          </p:blipFill>
          <p:spPr>
            <a:xfrm>
              <a:off x="5187592" y="3355093"/>
              <a:ext cx="3371622" cy="1733887"/>
            </a:xfrm>
            <a:prstGeom prst="rect">
              <a:avLst/>
            </a:prstGeom>
          </p:spPr>
        </p:pic>
      </p:grpSp>
      <p:sp>
        <p:nvSpPr>
          <p:cNvPr id="36" name="Title 19">
            <a:extLst>
              <a:ext uri="{FF2B5EF4-FFF2-40B4-BE49-F238E27FC236}">
                <a16:creationId xmlns:a16="http://schemas.microsoft.com/office/drawing/2014/main" id="{54F7C99D-E316-4D07-8373-4E53F513C0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0203" y="59177"/>
            <a:ext cx="7412655" cy="484717"/>
          </a:xfrm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</a:pPr>
            <a:r>
              <a:rPr lang="en-US" sz="3200" b="1" dirty="0">
                <a:latin typeface="Arial Narrow" panose="020B0606020202030204" pitchFamily="34" charset="0"/>
              </a:rPr>
              <a:t>Tires - predictive maintenance</a:t>
            </a:r>
            <a:endParaRPr lang="en-US" sz="2667" b="1" dirty="0">
              <a:latin typeface="Arial Narrow" panose="020B0606020202030204" pitchFamily="34" charset="0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87F5B8DD-AFAB-4E48-911D-69C6D68D2315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17" t="11694" r="29250" b="6380"/>
          <a:stretch/>
        </p:blipFill>
        <p:spPr>
          <a:xfrm>
            <a:off x="11174257" y="-2843"/>
            <a:ext cx="839305" cy="924573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E2E51F44-7103-42C9-8C2C-B27B91A9A34F}"/>
              </a:ext>
            </a:extLst>
          </p:cNvPr>
          <p:cNvGrpSpPr/>
          <p:nvPr/>
        </p:nvGrpSpPr>
        <p:grpSpPr>
          <a:xfrm>
            <a:off x="4131098" y="1529137"/>
            <a:ext cx="7856569" cy="2617056"/>
            <a:chOff x="2931880" y="596568"/>
            <a:chExt cx="5459700" cy="1962792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3D1C8293-58CF-4D27-906A-FAB715386333}"/>
                </a:ext>
              </a:extLst>
            </p:cNvPr>
            <p:cNvGrpSpPr/>
            <p:nvPr/>
          </p:nvGrpSpPr>
          <p:grpSpPr>
            <a:xfrm>
              <a:off x="2931880" y="596568"/>
              <a:ext cx="5459700" cy="1962792"/>
              <a:chOff x="3668738" y="615918"/>
              <a:chExt cx="4375951" cy="1962792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C93DC09D-E9C3-40E9-BF96-5DF9C00AD461}"/>
                  </a:ext>
                </a:extLst>
              </p:cNvPr>
              <p:cNvGrpSpPr/>
              <p:nvPr/>
            </p:nvGrpSpPr>
            <p:grpSpPr>
              <a:xfrm>
                <a:off x="3668738" y="615918"/>
                <a:ext cx="4375951" cy="1962792"/>
                <a:chOff x="3557469" y="424043"/>
                <a:chExt cx="4375951" cy="1962792"/>
              </a:xfrm>
            </p:grpSpPr>
            <p:pic>
              <p:nvPicPr>
                <p:cNvPr id="2" name="Imagem 1"/>
                <p:cNvPicPr>
                  <a:picLocks noChangeAspect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920115" y="743165"/>
                  <a:ext cx="539514" cy="424361"/>
                </a:xfrm>
                <a:prstGeom prst="rect">
                  <a:avLst/>
                </a:prstGeom>
              </p:spPr>
            </p:pic>
            <p:pic>
              <p:nvPicPr>
                <p:cNvPr id="11" name="Imagem 10"/>
                <p:cNvPicPr>
                  <a:picLocks noChangeAspect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723790" y="743165"/>
                  <a:ext cx="334733" cy="334733"/>
                </a:xfrm>
                <a:prstGeom prst="rect">
                  <a:avLst/>
                </a:prstGeom>
              </p:spPr>
            </p:pic>
            <p:sp>
              <p:nvSpPr>
                <p:cNvPr id="8" name="TextBox 7"/>
                <p:cNvSpPr txBox="1"/>
                <p:nvPr/>
              </p:nvSpPr>
              <p:spPr>
                <a:xfrm>
                  <a:off x="3563899" y="424043"/>
                  <a:ext cx="2050718" cy="24434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19051" tIns="19051" rIns="19051" bIns="19051" numCol="1" spcCol="38100" rtlCol="0" anchor="ctr">
                  <a:spAutoFit/>
                </a:bodyPr>
                <a:lstStyle/>
                <a:p>
                  <a:pPr defTabSz="685783" latinLnBrk="1"/>
                  <a:r>
                    <a:rPr lang="pt-BR" sz="1867" b="1" i="1" dirty="0">
                      <a:solidFill>
                        <a:srgbClr val="106E3F"/>
                      </a:solidFill>
                      <a:latin typeface="Calibri" panose="020F0502020204030204"/>
                    </a:rPr>
                    <a:t>The Technical Architecture</a:t>
                  </a:r>
                  <a:endParaRPr lang="pt-BR" sz="1867" b="1" i="1" baseline="30000" dirty="0">
                    <a:solidFill>
                      <a:srgbClr val="106E3F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9" name="Shape 79"/>
                <p:cNvSpPr/>
                <p:nvPr/>
              </p:nvSpPr>
              <p:spPr>
                <a:xfrm flipV="1">
                  <a:off x="3557469" y="638296"/>
                  <a:ext cx="4323089" cy="11826"/>
                </a:xfrm>
                <a:prstGeom prst="line">
                  <a:avLst/>
                </a:prstGeom>
                <a:ln w="50800">
                  <a:solidFill>
                    <a:schemeClr val="bg1">
                      <a:lumMod val="65000"/>
                    </a:schemeClr>
                  </a:solidFill>
                  <a:miter lim="400000"/>
                </a:ln>
              </p:spPr>
              <p:txBody>
                <a:bodyPr lIns="0" tIns="0" rIns="0" bIns="0" anchor="ctr"/>
                <a:lstStyle/>
                <a:p>
                  <a:pPr defTabSz="685783"/>
                  <a:endParaRPr lang="pt-BR" sz="2700" dirty="0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41" name="Retângulo de cantos arredondados 40"/>
                <p:cNvSpPr/>
                <p:nvPr/>
              </p:nvSpPr>
              <p:spPr>
                <a:xfrm>
                  <a:off x="3596305" y="1194091"/>
                  <a:ext cx="1164813" cy="872276"/>
                </a:xfrm>
                <a:prstGeom prst="roundRect">
                  <a:avLst/>
                </a:prstGeom>
                <a:solidFill>
                  <a:srgbClr val="5B9BD5"/>
                </a:solidFill>
                <a:ln w="12700" cap="flat" cmpd="sng" algn="ctr">
                  <a:solidFill>
                    <a:srgbClr val="5B9BD5">
                      <a:shade val="50000"/>
                    </a:srgbClr>
                  </a:solidFill>
                  <a:prstDash val="solid"/>
                  <a:miter lim="800000"/>
                </a:ln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</p:spPr>
              <p:txBody>
                <a:bodyPr lIns="60960" rIns="60960" rtlCol="0" anchor="ctr"/>
                <a:lstStyle/>
                <a:p>
                  <a:pPr defTabSz="685783">
                    <a:defRPr/>
                  </a:pPr>
                  <a:endParaRPr lang="pt-BR" sz="1333" kern="0" dirty="0">
                    <a:solidFill>
                      <a:prstClr val="white"/>
                    </a:solidFill>
                    <a:latin typeface="Calibri" panose="020F0502020204030204"/>
                  </a:endParaRPr>
                </a:p>
                <a:p>
                  <a:pPr marL="109725" indent="-109725" defTabSz="685783">
                    <a:buFont typeface="Arial" panose="020B0604020202020204" pitchFamily="34" charset="0"/>
                    <a:buChar char="•"/>
                    <a:defRPr/>
                  </a:pPr>
                  <a:r>
                    <a:rPr lang="pt-BR" sz="1333" b="1" kern="0" dirty="0">
                      <a:solidFill>
                        <a:prstClr val="white"/>
                      </a:solidFill>
                      <a:latin typeface="Calibri" panose="020F0502020204030204"/>
                    </a:rPr>
                    <a:t>Minecare</a:t>
                  </a:r>
                  <a:r>
                    <a:rPr lang="pt-BR" sz="1333" kern="0" dirty="0">
                      <a:solidFill>
                        <a:prstClr val="white"/>
                      </a:solidFill>
                      <a:latin typeface="Calibri" panose="020F0502020204030204"/>
                    </a:rPr>
                    <a:t> (truck alarms)</a:t>
                  </a:r>
                </a:p>
                <a:p>
                  <a:pPr marL="109725" indent="-109725" defTabSz="685783">
                    <a:buFont typeface="Arial" panose="020B0604020202020204" pitchFamily="34" charset="0"/>
                    <a:buChar char="•"/>
                    <a:defRPr/>
                  </a:pPr>
                  <a:r>
                    <a:rPr lang="pt-BR" sz="1333" b="1" kern="0" dirty="0">
                      <a:solidFill>
                        <a:prstClr val="white"/>
                      </a:solidFill>
                      <a:latin typeface="Calibri" panose="020F0502020204030204"/>
                    </a:rPr>
                    <a:t>Daily component changes </a:t>
                  </a:r>
                  <a:r>
                    <a:rPr lang="pt-BR" sz="1333" kern="0" dirty="0">
                      <a:solidFill>
                        <a:prstClr val="white"/>
                      </a:solidFill>
                      <a:latin typeface="Calibri" panose="020F0502020204030204"/>
                    </a:rPr>
                    <a:t>(tire tracking)</a:t>
                  </a:r>
                </a:p>
                <a:p>
                  <a:pPr marL="109725" indent="-109725" defTabSz="685783">
                    <a:buFont typeface="Arial" panose="020B0604020202020204" pitchFamily="34" charset="0"/>
                    <a:buChar char="•"/>
                    <a:defRPr/>
                  </a:pPr>
                  <a:r>
                    <a:rPr lang="pt-BR" sz="1333" b="1" kern="0" dirty="0">
                      <a:solidFill>
                        <a:prstClr val="white"/>
                      </a:solidFill>
                      <a:latin typeface="Calibri" panose="020F0502020204030204"/>
                    </a:rPr>
                    <a:t>MEMS </a:t>
                  </a:r>
                  <a:r>
                    <a:rPr lang="pt-BR" sz="1333" kern="0" dirty="0">
                      <a:solidFill>
                        <a:prstClr val="white"/>
                      </a:solidFill>
                      <a:latin typeface="Calibri" panose="020F0502020204030204"/>
                    </a:rPr>
                    <a:t>(tire alarms)</a:t>
                  </a:r>
                </a:p>
                <a:p>
                  <a:pPr marL="228594" indent="-228594" defTabSz="685783">
                    <a:buFont typeface="Arial" panose="020B0604020202020204" pitchFamily="34" charset="0"/>
                    <a:buChar char="•"/>
                    <a:defRPr/>
                  </a:pPr>
                  <a:endParaRPr lang="pt-BR" sz="1333" kern="0" dirty="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47" name="Arrow: Right 26"/>
                <p:cNvSpPr/>
                <p:nvPr/>
              </p:nvSpPr>
              <p:spPr bwMode="auto">
                <a:xfrm>
                  <a:off x="4475386" y="853578"/>
                  <a:ext cx="320161" cy="168018"/>
                </a:xfrm>
                <a:prstGeom prst="rightArrow">
                  <a:avLst/>
                </a:prstGeom>
                <a:solidFill>
                  <a:srgbClr val="007E7A"/>
                </a:solidFill>
                <a:ln w="9525" cap="flat" cmpd="sng" algn="ctr">
                  <a:solidFill>
                    <a:srgbClr val="474747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68580" tIns="34291" rIns="68580" bIns="34291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685783">
                    <a:defRPr/>
                  </a:pPr>
                  <a:endParaRPr lang="pt-BR" sz="900" kern="0" dirty="0">
                    <a:solidFill>
                      <a:srgbClr val="474747"/>
                    </a:solidFill>
                    <a:latin typeface="Arial" charset="0"/>
                  </a:endParaRPr>
                </a:p>
              </p:txBody>
            </p:sp>
            <p:sp>
              <p:nvSpPr>
                <p:cNvPr id="49" name="CaixaDeTexto 48"/>
                <p:cNvSpPr txBox="1"/>
                <p:nvPr/>
              </p:nvSpPr>
              <p:spPr>
                <a:xfrm>
                  <a:off x="6402170" y="1055701"/>
                  <a:ext cx="1531250" cy="133113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109725" indent="-109725" defTabSz="685783">
                    <a:buFont typeface="Arial" panose="020B0604020202020204" pitchFamily="34" charset="0"/>
                    <a:buChar char="•"/>
                  </a:pPr>
                  <a:r>
                    <a:rPr lang="pt-BR" sz="1200" dirty="0">
                      <a:solidFill>
                        <a:prstClr val="black"/>
                      </a:solidFill>
                      <a:latin typeface="Calibri" panose="020F0502020204030204"/>
                    </a:rPr>
                    <a:t>Identification </a:t>
                  </a:r>
                  <a:r>
                    <a:rPr lang="pt-BR" sz="1200" b="1" dirty="0">
                      <a:solidFill>
                        <a:prstClr val="black"/>
                      </a:solidFill>
                      <a:latin typeface="Calibri" panose="020F0502020204030204"/>
                    </a:rPr>
                    <a:t>of patterns of alarms</a:t>
                  </a:r>
                  <a:r>
                    <a:rPr lang="pt-BR" sz="1200" dirty="0">
                      <a:solidFill>
                        <a:prstClr val="black"/>
                      </a:solidFill>
                      <a:latin typeface="Calibri" panose="020F0502020204030204"/>
                    </a:rPr>
                    <a:t> that conduct to Pull-Out</a:t>
                  </a:r>
                </a:p>
                <a:p>
                  <a:pPr marL="109725" indent="-109725" defTabSz="685783">
                    <a:spcBef>
                      <a:spcPts val="800"/>
                    </a:spcBef>
                    <a:buFont typeface="Arial" panose="020B0604020202020204" pitchFamily="34" charset="0"/>
                    <a:buChar char="•"/>
                  </a:pPr>
                  <a:r>
                    <a:rPr lang="pt-BR" sz="1200" dirty="0">
                      <a:solidFill>
                        <a:prstClr val="black"/>
                      </a:solidFill>
                      <a:latin typeface="Calibri" panose="020F0502020204030204"/>
                    </a:rPr>
                    <a:t>Generation of </a:t>
                  </a:r>
                  <a:r>
                    <a:rPr lang="pt-BR" sz="1200" b="1" dirty="0">
                      <a:solidFill>
                        <a:prstClr val="black"/>
                      </a:solidFill>
                      <a:latin typeface="Calibri" panose="020F0502020204030204"/>
                    </a:rPr>
                    <a:t>real time analysis of the probability</a:t>
                  </a:r>
                  <a:r>
                    <a:rPr lang="pt-BR" sz="1200" dirty="0">
                      <a:solidFill>
                        <a:prstClr val="black"/>
                      </a:solidFill>
                      <a:latin typeface="Calibri" panose="020F0502020204030204"/>
                    </a:rPr>
                    <a:t> of tires to be subject to pull-out.</a:t>
                  </a:r>
                </a:p>
                <a:p>
                  <a:pPr marL="109725" indent="-109725" defTabSz="685783">
                    <a:spcBef>
                      <a:spcPts val="800"/>
                    </a:spcBef>
                    <a:buFont typeface="Arial" panose="020B0604020202020204" pitchFamily="34" charset="0"/>
                    <a:buChar char="•"/>
                  </a:pPr>
                  <a:r>
                    <a:rPr lang="pt-BR" sz="1200" dirty="0">
                      <a:solidFill>
                        <a:prstClr val="black"/>
                      </a:solidFill>
                      <a:latin typeface="Calibri" panose="020F0502020204030204"/>
                    </a:rPr>
                    <a:t>Periodic execution of the model </a:t>
                  </a:r>
                  <a:r>
                    <a:rPr lang="pt-BR" sz="1200" b="1" dirty="0">
                      <a:solidFill>
                        <a:prstClr val="black"/>
                      </a:solidFill>
                      <a:latin typeface="Calibri" panose="020F0502020204030204"/>
                    </a:rPr>
                    <a:t>to track the evolution of diagnostics and conditions</a:t>
                  </a:r>
                  <a:r>
                    <a:rPr lang="pt-BR" sz="1200" dirty="0">
                      <a:solidFill>
                        <a:prstClr val="black"/>
                      </a:solidFill>
                      <a:latin typeface="Calibri" panose="020F0502020204030204"/>
                    </a:rPr>
                    <a:t>.</a:t>
                  </a:r>
                </a:p>
              </p:txBody>
            </p:sp>
          </p:grpSp>
          <p:sp>
            <p:nvSpPr>
              <p:cNvPr id="43" name="CaixaDeTexto 42"/>
              <p:cNvSpPr txBox="1"/>
              <p:nvPr/>
            </p:nvSpPr>
            <p:spPr>
              <a:xfrm>
                <a:off x="4078997" y="963693"/>
                <a:ext cx="423743" cy="3924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  <a:scene3d>
                  <a:camera prst="orthographicFront"/>
                  <a:lightRig rig="harsh" dir="t"/>
                </a:scene3d>
                <a:sp3d extrusionH="57150" prstMaterial="matte">
                  <a:bevelT w="63500" h="12700" prst="angle"/>
                  <a:contourClr>
                    <a:schemeClr val="bg1">
                      <a:lumMod val="65000"/>
                    </a:schemeClr>
                  </a:contourClr>
                </a:sp3d>
              </a:bodyPr>
              <a:lstStyle/>
              <a:p>
                <a:pPr defTabSz="685783"/>
                <a:r>
                  <a:rPr lang="pt-BR" sz="1400" b="1" dirty="0">
                    <a:ln/>
                    <a:solidFill>
                      <a:srgbClr val="002060"/>
                    </a:solidFill>
                    <a:latin typeface="Calibri" panose="020F0502020204030204"/>
                  </a:rPr>
                  <a:t>Data </a:t>
                </a:r>
              </a:p>
              <a:p>
                <a:pPr defTabSz="685783"/>
                <a:r>
                  <a:rPr lang="pt-BR" sz="1400" b="1" dirty="0">
                    <a:ln/>
                    <a:solidFill>
                      <a:srgbClr val="002060"/>
                    </a:solidFill>
                    <a:latin typeface="Calibri" panose="020F0502020204030204"/>
                  </a:rPr>
                  <a:t>Sources</a:t>
                </a:r>
              </a:p>
            </p:txBody>
          </p:sp>
        </p:grp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3D157BC1-5319-47FA-AE92-F32446BE497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4004" b="13082"/>
            <a:stretch/>
          </p:blipFill>
          <p:spPr>
            <a:xfrm>
              <a:off x="5397227" y="1434031"/>
              <a:ext cx="823289" cy="226985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994B8041-4F84-43D7-865B-7AC65228EA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983" b="18177"/>
            <a:stretch/>
          </p:blipFill>
          <p:spPr>
            <a:xfrm>
              <a:off x="4761446" y="1392129"/>
              <a:ext cx="582610" cy="412720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7D74B9AA-734A-4ACC-9E47-2895F7A1F0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825" t="80587" r="78030" b="2138"/>
            <a:stretch/>
          </p:blipFill>
          <p:spPr>
            <a:xfrm>
              <a:off x="5569798" y="1739146"/>
              <a:ext cx="410545" cy="464959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6222A2E1-1D27-4D28-96C5-0ED6CDBF07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63525" y="1882873"/>
              <a:ext cx="378452" cy="293300"/>
            </a:xfrm>
            <a:prstGeom prst="rect">
              <a:avLst/>
            </a:prstGeom>
          </p:spPr>
        </p:pic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E76E28EB-10EC-41C7-8A8C-9A3DA2617629}"/>
              </a:ext>
            </a:extLst>
          </p:cNvPr>
          <p:cNvSpPr/>
          <p:nvPr/>
        </p:nvSpPr>
        <p:spPr>
          <a:xfrm>
            <a:off x="2266215" y="409410"/>
            <a:ext cx="7959468" cy="461665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/>
            <a:r>
              <a:rPr lang="en-US" sz="2400" b="1" dirty="0">
                <a:latin typeface="Arial Narrow" panose="020B0606020202030204" pitchFamily="34" charset="0"/>
              </a:rPr>
              <a:t>Specialist modeling initiative – Pull-Out Predictive Model</a:t>
            </a:r>
            <a:endParaRPr lang="en-US" sz="2400" dirty="0">
              <a:latin typeface="Arial Narrow" panose="020B0606020202030204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1DB8C5A-3646-40AB-A6F5-A03D92787D7B}"/>
              </a:ext>
            </a:extLst>
          </p:cNvPr>
          <p:cNvSpPr txBox="1"/>
          <p:nvPr/>
        </p:nvSpPr>
        <p:spPr>
          <a:xfrm>
            <a:off x="211048" y="895433"/>
            <a:ext cx="9066061" cy="57201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9051" tIns="19051" rIns="19051" bIns="19051" numCol="1" spcCol="38100" rtlCol="0" anchor="ctr">
            <a:spAutoFit/>
          </a:bodyPr>
          <a:lstStyle/>
          <a:p>
            <a:pPr defTabSz="685783" latinLnBrk="1"/>
            <a:r>
              <a:rPr lang="pt-BR" sz="1867" b="1" i="1" dirty="0">
                <a:solidFill>
                  <a:srgbClr val="106E3F"/>
                </a:solidFill>
                <a:latin typeface="Calibri" panose="020F0502020204030204"/>
              </a:rPr>
              <a:t>Client: </a:t>
            </a:r>
            <a:r>
              <a:rPr lang="pt-BR" sz="1867" b="1" i="1" dirty="0">
                <a:latin typeface="Calibri" panose="020F0502020204030204"/>
              </a:rPr>
              <a:t>Top 3 global iron ore mining company</a:t>
            </a:r>
            <a:endParaRPr lang="pt-BR" sz="1600" b="1" i="1" dirty="0">
              <a:latin typeface="Calibri" panose="020F0502020204030204"/>
            </a:endParaRPr>
          </a:p>
          <a:p>
            <a:pPr defTabSz="685783" latinLnBrk="1"/>
            <a:r>
              <a:rPr lang="pt-BR" sz="1600" b="1" i="1" dirty="0">
                <a:solidFill>
                  <a:srgbClr val="106E3F"/>
                </a:solidFill>
                <a:latin typeface="Calibri" panose="020F0502020204030204"/>
              </a:rPr>
              <a:t>IBM Team</a:t>
            </a:r>
            <a:r>
              <a:rPr lang="pt-BR" sz="1600" b="1" i="1" dirty="0">
                <a:solidFill>
                  <a:schemeClr val="tx2"/>
                </a:solidFill>
                <a:latin typeface="Calibri" panose="020F0502020204030204"/>
              </a:rPr>
              <a:t>: </a:t>
            </a:r>
            <a:r>
              <a:rPr lang="en-US" sz="16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Amanda </a:t>
            </a:r>
            <a:r>
              <a:rPr lang="en-US" sz="1600" dirty="0" err="1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Ferraboli</a:t>
            </a:r>
            <a:r>
              <a:rPr lang="en-US" sz="16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600" dirty="0" err="1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Maycown</a:t>
            </a:r>
            <a:r>
              <a:rPr lang="en-US" sz="16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Douglas Miranda, Daniel </a:t>
            </a:r>
            <a:r>
              <a:rPr lang="en-US" sz="1600" dirty="0" err="1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Scalli</a:t>
            </a:r>
            <a:endParaRPr lang="en-US" sz="1867" dirty="0" err="1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21BF973C-7299-4FB7-92D7-877658001DA2}"/>
              </a:ext>
            </a:extLst>
          </p:cNvPr>
          <p:cNvGrpSpPr/>
          <p:nvPr/>
        </p:nvGrpSpPr>
        <p:grpSpPr>
          <a:xfrm>
            <a:off x="198223" y="1525159"/>
            <a:ext cx="3555700" cy="2488727"/>
            <a:chOff x="301723" y="537346"/>
            <a:chExt cx="2176819" cy="2116398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E3674BD8-BD05-49EC-8842-3CA805CF12B8}"/>
                </a:ext>
              </a:extLst>
            </p:cNvPr>
            <p:cNvSpPr txBox="1"/>
            <p:nvPr/>
          </p:nvSpPr>
          <p:spPr>
            <a:xfrm>
              <a:off x="308152" y="537346"/>
              <a:ext cx="2050718" cy="2770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19051" tIns="19051" rIns="19051" bIns="19051" numCol="1" spcCol="38100" rtlCol="0" anchor="ctr">
              <a:spAutoFit/>
            </a:bodyPr>
            <a:lstStyle/>
            <a:p>
              <a:pPr defTabSz="685783" latinLnBrk="1"/>
              <a:r>
                <a:rPr lang="pt-BR" sz="1867" b="1" i="1" dirty="0">
                  <a:solidFill>
                    <a:srgbClr val="106E3F"/>
                  </a:solidFill>
                  <a:latin typeface="Calibri" panose="020F0502020204030204"/>
                </a:rPr>
                <a:t>Objective</a:t>
              </a:r>
            </a:p>
          </p:txBody>
        </p:sp>
        <p:sp>
          <p:nvSpPr>
            <p:cNvPr id="54" name="Shape 79">
              <a:extLst>
                <a:ext uri="{FF2B5EF4-FFF2-40B4-BE49-F238E27FC236}">
                  <a16:creationId xmlns:a16="http://schemas.microsoft.com/office/drawing/2014/main" id="{0EAC524B-5D7A-4905-9065-814AE0375088}"/>
                </a:ext>
              </a:extLst>
            </p:cNvPr>
            <p:cNvSpPr/>
            <p:nvPr/>
          </p:nvSpPr>
          <p:spPr>
            <a:xfrm>
              <a:off x="301723" y="797810"/>
              <a:ext cx="2173684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  <a:miter lim="400000"/>
            </a:ln>
          </p:spPr>
          <p:txBody>
            <a:bodyPr lIns="0" tIns="0" rIns="0" bIns="0" anchor="ctr"/>
            <a:lstStyle/>
            <a:p>
              <a:pPr defTabSz="685783"/>
              <a:endParaRPr lang="pt-BR" sz="270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5" name="CaixaDeTexto 3">
              <a:extLst>
                <a:ext uri="{FF2B5EF4-FFF2-40B4-BE49-F238E27FC236}">
                  <a16:creationId xmlns:a16="http://schemas.microsoft.com/office/drawing/2014/main" id="{7906ED28-2B51-4907-98B5-A1A3906E2645}"/>
                </a:ext>
              </a:extLst>
            </p:cNvPr>
            <p:cNvSpPr txBox="1"/>
            <p:nvPr/>
          </p:nvSpPr>
          <p:spPr>
            <a:xfrm>
              <a:off x="302896" y="1999252"/>
              <a:ext cx="2175646" cy="654492"/>
            </a:xfrm>
            <a:prstGeom prst="rect">
              <a:avLst/>
            </a:prstGeom>
            <a:solidFill>
              <a:srgbClr val="146B98"/>
            </a:solidFill>
            <a:ln>
              <a:solidFill>
                <a:schemeClr val="tx2"/>
              </a:solidFill>
            </a:ln>
          </p:spPr>
          <p:txBody>
            <a:bodyPr wrap="square" rtlCol="0">
              <a:spAutoFit/>
            </a:bodyPr>
            <a:lstStyle/>
            <a:p>
              <a:pPr defTabSz="685783" latinLnBrk="1"/>
              <a:r>
                <a:rPr lang="pt-BR" sz="1467" b="1" dirty="0">
                  <a:solidFill>
                    <a:schemeClr val="bg1"/>
                  </a:solidFill>
                  <a:latin typeface="Calibri" panose="020F0502020204030204"/>
                </a:rPr>
                <a:t>Identify and predict the main reasons why a tire is prematurely discarded </a:t>
              </a:r>
            </a:p>
            <a:p>
              <a:pPr algn="ctr" defTabSz="685783" latinLnBrk="1"/>
              <a:r>
                <a:rPr lang="pt-BR" sz="1467" b="1" dirty="0">
                  <a:solidFill>
                    <a:schemeClr val="bg1"/>
                  </a:solidFill>
                  <a:latin typeface="Calibri" panose="020F0502020204030204"/>
                </a:rPr>
                <a:t>due to pull-out conditions. </a:t>
              </a:r>
            </a:p>
          </p:txBody>
        </p:sp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0FED27E6-AAA4-42D8-A604-0E3AC2709221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l="34843" t="28014" r="34569" b="51066"/>
          <a:stretch/>
        </p:blipFill>
        <p:spPr>
          <a:xfrm>
            <a:off x="196173" y="1869419"/>
            <a:ext cx="3565455" cy="1371645"/>
          </a:xfrm>
          <a:prstGeom prst="rect">
            <a:avLst/>
          </a:prstGeom>
        </p:spPr>
      </p:pic>
      <p:sp>
        <p:nvSpPr>
          <p:cNvPr id="59" name="CaixaDeTexto 42">
            <a:extLst>
              <a:ext uri="{FF2B5EF4-FFF2-40B4-BE49-F238E27FC236}">
                <a16:creationId xmlns:a16="http://schemas.microsoft.com/office/drawing/2014/main" id="{5602D4F1-0659-42A9-A7E3-187FFFBD26F5}"/>
              </a:ext>
            </a:extLst>
          </p:cNvPr>
          <p:cNvSpPr txBox="1"/>
          <p:nvPr/>
        </p:nvSpPr>
        <p:spPr>
          <a:xfrm>
            <a:off x="7520022" y="1957959"/>
            <a:ext cx="1513235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defTabSz="685783"/>
            <a:r>
              <a:rPr lang="pt-BR" sz="1400" b="1" dirty="0">
                <a:ln/>
                <a:solidFill>
                  <a:srgbClr val="002060"/>
                </a:solidFill>
                <a:latin typeface="Calibri" panose="020F0502020204030204"/>
              </a:rPr>
              <a:t>Data Treatment &amp;</a:t>
            </a:r>
          </a:p>
          <a:p>
            <a:pPr defTabSz="685783"/>
            <a:r>
              <a:rPr lang="pt-BR" sz="1400" b="1" dirty="0">
                <a:ln/>
                <a:solidFill>
                  <a:srgbClr val="002060"/>
                </a:solidFill>
                <a:latin typeface="Calibri" panose="020F0502020204030204"/>
              </a:rPr>
              <a:t>Modeling</a:t>
            </a:r>
          </a:p>
        </p:txBody>
      </p:sp>
      <p:sp>
        <p:nvSpPr>
          <p:cNvPr id="61" name="CaixaDeTexto 42">
            <a:extLst>
              <a:ext uri="{FF2B5EF4-FFF2-40B4-BE49-F238E27FC236}">
                <a16:creationId xmlns:a16="http://schemas.microsoft.com/office/drawing/2014/main" id="{7D38D044-D47A-45F4-B455-6F8AB7919830}"/>
              </a:ext>
            </a:extLst>
          </p:cNvPr>
          <p:cNvSpPr txBox="1"/>
          <p:nvPr/>
        </p:nvSpPr>
        <p:spPr>
          <a:xfrm>
            <a:off x="10367419" y="2009404"/>
            <a:ext cx="720069" cy="30777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defTabSz="685783"/>
            <a:r>
              <a:rPr lang="pt-BR" sz="1400" b="1" dirty="0">
                <a:ln/>
                <a:solidFill>
                  <a:srgbClr val="002060"/>
                </a:solidFill>
                <a:latin typeface="Calibri" panose="020F0502020204030204"/>
              </a:rPr>
              <a:t>Output</a:t>
            </a:r>
          </a:p>
        </p:txBody>
      </p:sp>
      <p:sp>
        <p:nvSpPr>
          <p:cNvPr id="62" name="Arrow: Right 26">
            <a:extLst>
              <a:ext uri="{FF2B5EF4-FFF2-40B4-BE49-F238E27FC236}">
                <a16:creationId xmlns:a16="http://schemas.microsoft.com/office/drawing/2014/main" id="{1FF2E02B-4646-4098-8110-9AA1AD3ED0DA}"/>
              </a:ext>
            </a:extLst>
          </p:cNvPr>
          <p:cNvSpPr/>
          <p:nvPr/>
        </p:nvSpPr>
        <p:spPr bwMode="auto">
          <a:xfrm>
            <a:off x="9131419" y="1965376"/>
            <a:ext cx="532603" cy="224024"/>
          </a:xfrm>
          <a:prstGeom prst="rightArrow">
            <a:avLst/>
          </a:prstGeom>
          <a:solidFill>
            <a:srgbClr val="007E7A"/>
          </a:solidFill>
          <a:ln w="9525" cap="flat" cmpd="sng" algn="ctr">
            <a:solidFill>
              <a:srgbClr val="474747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1" rIns="68580" bIns="34291" numCol="1" rtlCol="0" anchor="t" anchorCtr="0" compatLnSpc="1">
            <a:prstTxWarp prst="textNoShape">
              <a:avLst/>
            </a:prstTxWarp>
          </a:bodyPr>
          <a:lstStyle/>
          <a:p>
            <a:pPr algn="ctr" defTabSz="685783">
              <a:defRPr/>
            </a:pPr>
            <a:endParaRPr lang="pt-BR" sz="900" kern="0" dirty="0">
              <a:solidFill>
                <a:srgbClr val="474747"/>
              </a:solidFill>
              <a:latin typeface="Arial" charset="0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8C22E2E3-A628-49E9-AAE0-435286B7941B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22" r="21840"/>
          <a:stretch/>
        </p:blipFill>
        <p:spPr>
          <a:xfrm>
            <a:off x="9747561" y="1002332"/>
            <a:ext cx="683024" cy="626189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409CFFDA-9B83-4819-BF9A-B7D13EDBC279}"/>
              </a:ext>
            </a:extLst>
          </p:cNvPr>
          <p:cNvSpPr txBox="1"/>
          <p:nvPr/>
        </p:nvSpPr>
        <p:spPr>
          <a:xfrm>
            <a:off x="10356057" y="1184905"/>
            <a:ext cx="14168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Nov/16 - Dec/17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679BA89E-9863-E742-931D-71A5A01158EB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1400" y="6362700"/>
            <a:ext cx="990600" cy="495300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85BC3228-4310-DC42-8AC4-80A7CE875EC8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9441" y="6348868"/>
            <a:ext cx="487918" cy="509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590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07" name="Picture 39" descr="Image result for data source">
            <a:extLst>
              <a:ext uri="{FF2B5EF4-FFF2-40B4-BE49-F238E27FC236}">
                <a16:creationId xmlns:a16="http://schemas.microsoft.com/office/drawing/2014/main" id="{75F9451A-C7BE-490F-8B97-A9AB8BA93A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8776" y="2007746"/>
            <a:ext cx="489729" cy="489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146" name="Object 3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25191" y="858441"/>
          <a:ext cx="0" cy="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95" name="think-cell Slide" r:id="rId7" imgW="360" imgH="360" progId="TCLayout.ActiveDocument.1">
                  <p:embed/>
                </p:oleObj>
              </mc:Choice>
              <mc:Fallback>
                <p:oleObj name="think-cell Slide" r:id="rId7" imgW="360" imgH="360" progId="TCLayout.ActiveDocument.1">
                  <p:embed/>
                  <p:pic>
                    <p:nvPicPr>
                      <p:cNvPr id="6146" name="Object 3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5191" y="858441"/>
                        <a:ext cx="0" cy="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/>
          <p:cNvSpPr/>
          <p:nvPr>
            <p:custDataLst>
              <p:tags r:id="rId3"/>
            </p:custDataLst>
          </p:nvPr>
        </p:nvSpPr>
        <p:spPr bwMode="auto">
          <a:xfrm>
            <a:off x="1534717" y="764383"/>
            <a:ext cx="38100" cy="245269"/>
          </a:xfrm>
          <a:prstGeom prst="rect">
            <a:avLst/>
          </a:prstGeom>
          <a:blipFill dpi="0" rotWithShape="1">
            <a:blip r:embed="rId9">
              <a:alphaModFix/>
            </a:blip>
            <a:srcRect/>
            <a:tile tx="0" ty="0" sx="100000" sy="100000" flip="none" algn="tl"/>
          </a:blip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wrap="none" lIns="0" tIns="0" rIns="0" bIns="0" anchor="ctr"/>
          <a:lstStyle/>
          <a:p>
            <a:pPr defTabSz="685783" latinLnBrk="1">
              <a:defRPr/>
            </a:pPr>
            <a:endParaRPr lang="en-GB" sz="525" dirty="0">
              <a:solidFill>
                <a:srgbClr val="FFFFFF"/>
              </a:solidFill>
              <a:latin typeface="Helvetica Neue"/>
              <a:sym typeface="Helvetica Neue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63ECDE9-64B1-4A59-B9F6-109BEF3D4DEA}"/>
              </a:ext>
            </a:extLst>
          </p:cNvPr>
          <p:cNvGrpSpPr/>
          <p:nvPr/>
        </p:nvGrpSpPr>
        <p:grpSpPr>
          <a:xfrm>
            <a:off x="203404" y="4882705"/>
            <a:ext cx="3560763" cy="1395384"/>
            <a:chOff x="201135" y="2503726"/>
            <a:chExt cx="2214854" cy="1046538"/>
          </a:xfrm>
        </p:grpSpPr>
        <p:sp>
          <p:nvSpPr>
            <p:cNvPr id="128" name="TextBox 127"/>
            <p:cNvSpPr txBox="1"/>
            <p:nvPr/>
          </p:nvSpPr>
          <p:spPr>
            <a:xfrm>
              <a:off x="237938" y="2503726"/>
              <a:ext cx="2178051" cy="24434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19051" tIns="19051" rIns="19051" bIns="19051" numCol="1" spcCol="38100" rtlCol="0" anchor="ctr">
              <a:spAutoFit/>
            </a:bodyPr>
            <a:lstStyle/>
            <a:p>
              <a:pPr defTabSz="685783" latinLnBrk="1"/>
              <a:r>
                <a:rPr lang="pt-BR" sz="1867" b="1" i="1" dirty="0">
                  <a:solidFill>
                    <a:srgbClr val="106E3F"/>
                  </a:solidFill>
                  <a:latin typeface="Calibri" panose="020F0502020204030204"/>
                </a:rPr>
                <a:t>Benefits</a:t>
              </a:r>
            </a:p>
          </p:txBody>
        </p:sp>
        <p:sp>
          <p:nvSpPr>
            <p:cNvPr id="129" name="Shape 79"/>
            <p:cNvSpPr/>
            <p:nvPr/>
          </p:nvSpPr>
          <p:spPr>
            <a:xfrm>
              <a:off x="231508" y="2729803"/>
              <a:ext cx="2184480" cy="11605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  <a:miter lim="400000"/>
            </a:ln>
          </p:spPr>
          <p:txBody>
            <a:bodyPr lIns="0" tIns="0" rIns="0" bIns="0" anchor="ctr"/>
            <a:lstStyle/>
            <a:p>
              <a:pPr defTabSz="685783"/>
              <a:endParaRPr lang="pt-BR" sz="270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8" name="CaixaDeTexto 57"/>
            <p:cNvSpPr txBox="1"/>
            <p:nvPr/>
          </p:nvSpPr>
          <p:spPr>
            <a:xfrm>
              <a:off x="201135" y="2788709"/>
              <a:ext cx="2214852" cy="761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46" indent="-171446">
                <a:spcAft>
                  <a:spcPts val="800"/>
                </a:spcAft>
                <a:buFont typeface="Wingdings" panose="05000000000000000000" pitchFamily="2" charset="2"/>
                <a:buChar char="ü"/>
              </a:pPr>
              <a:r>
                <a:rPr lang="pt-BR" sz="1333" b="1" dirty="0">
                  <a:solidFill>
                    <a:schemeClr val="tx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Mitigate productivity costs </a:t>
              </a:r>
              <a:r>
                <a:rPr lang="pt-BR" sz="1333" dirty="0">
                  <a:solidFill>
                    <a:schemeClr val="tx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derived from queuing </a:t>
              </a:r>
            </a:p>
            <a:p>
              <a:pPr marL="171446" indent="-171446">
                <a:buFont typeface="Wingdings" panose="05000000000000000000" pitchFamily="2" charset="2"/>
                <a:buChar char="ü"/>
              </a:pPr>
              <a:r>
                <a:rPr lang="pt-BR" sz="1333" dirty="0">
                  <a:solidFill>
                    <a:schemeClr val="tx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Increase </a:t>
              </a:r>
              <a:r>
                <a:rPr lang="pt-BR" sz="1333" b="1" dirty="0">
                  <a:solidFill>
                    <a:schemeClr val="tx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efficiency of operations</a:t>
              </a:r>
            </a:p>
            <a:p>
              <a:pPr>
                <a:spcAft>
                  <a:spcPts val="800"/>
                </a:spcAft>
              </a:pPr>
              <a:endParaRPr lang="pt-BR" sz="1333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A57C3432-B7C4-4B51-86E1-D02D2F6AD3AC}"/>
              </a:ext>
            </a:extLst>
          </p:cNvPr>
          <p:cNvGrpSpPr/>
          <p:nvPr/>
        </p:nvGrpSpPr>
        <p:grpSpPr>
          <a:xfrm>
            <a:off x="4167563" y="4481352"/>
            <a:ext cx="7725196" cy="2326022"/>
            <a:chOff x="3165468" y="3441684"/>
            <a:chExt cx="5380932" cy="1744517"/>
          </a:xfrm>
        </p:grpSpPr>
        <p:sp>
          <p:nvSpPr>
            <p:cNvPr id="14" name="TextBox 13"/>
            <p:cNvSpPr txBox="1"/>
            <p:nvPr/>
          </p:nvSpPr>
          <p:spPr>
            <a:xfrm>
              <a:off x="3220818" y="3441684"/>
              <a:ext cx="2263214" cy="24434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19051" tIns="19051" rIns="19051" bIns="19051" numCol="1" spcCol="38100" rtlCol="0" anchor="ctr">
              <a:spAutoFit/>
            </a:bodyPr>
            <a:lstStyle/>
            <a:p>
              <a:pPr defTabSz="685783" latinLnBrk="1"/>
              <a:r>
                <a:rPr lang="pt-BR" sz="1867" b="1" i="1" dirty="0">
                  <a:solidFill>
                    <a:srgbClr val="106E3F"/>
                  </a:solidFill>
                  <a:latin typeface="Calibri" panose="020F0502020204030204"/>
                </a:rPr>
                <a:t>Results Examples</a:t>
              </a:r>
              <a:endParaRPr lang="pt-BR" sz="1867" b="1" i="1" baseline="30000" dirty="0">
                <a:solidFill>
                  <a:srgbClr val="106E3F"/>
                </a:solidFill>
                <a:latin typeface="Calibri" panose="020F0502020204030204"/>
              </a:endParaRPr>
            </a:p>
          </p:txBody>
        </p:sp>
        <p:sp>
          <p:nvSpPr>
            <p:cNvPr id="15" name="Shape 79"/>
            <p:cNvSpPr/>
            <p:nvPr/>
          </p:nvSpPr>
          <p:spPr>
            <a:xfrm flipV="1">
              <a:off x="3165468" y="3639778"/>
              <a:ext cx="5380932" cy="16158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  <a:miter lim="400000"/>
            </a:ln>
          </p:spPr>
          <p:txBody>
            <a:bodyPr lIns="0" tIns="0" rIns="0" bIns="0" anchor="ctr"/>
            <a:lstStyle/>
            <a:p>
              <a:pPr defTabSz="685783"/>
              <a:endParaRPr lang="pt-BR" sz="270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7" name="CaixaDeTexto 56"/>
            <p:cNvSpPr txBox="1"/>
            <p:nvPr/>
          </p:nvSpPr>
          <p:spPr>
            <a:xfrm>
              <a:off x="3165470" y="3732341"/>
              <a:ext cx="2370744" cy="14538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28594" indent="-228594" defTabSz="685783">
                <a:spcBef>
                  <a:spcPts val="800"/>
                </a:spcBef>
                <a:buFont typeface="Arial" panose="020B0604020202020204" pitchFamily="34" charset="0"/>
                <a:buChar char="•"/>
              </a:pPr>
              <a:r>
                <a:rPr lang="pt-BR" sz="1333" dirty="0">
                  <a:solidFill>
                    <a:schemeClr val="tx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Business understanding and data exploration producing initial </a:t>
              </a:r>
              <a:r>
                <a:rPr lang="pt-BR" sz="1333" b="1" dirty="0">
                  <a:solidFill>
                    <a:schemeClr val="tx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descriptive reports </a:t>
              </a:r>
              <a:r>
                <a:rPr lang="en-US" sz="1333" b="1" dirty="0">
                  <a:solidFill>
                    <a:schemeClr val="tx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and insights</a:t>
              </a:r>
            </a:p>
            <a:p>
              <a:pPr marL="228594" indent="-228594" defTabSz="685783">
                <a:spcBef>
                  <a:spcPts val="800"/>
                </a:spcBef>
                <a:buFont typeface="Arial" panose="020B0604020202020204" pitchFamily="34" charset="0"/>
                <a:buChar char="•"/>
              </a:pPr>
              <a:r>
                <a:rPr lang="en-US" sz="1333" b="1" dirty="0">
                  <a:solidFill>
                    <a:schemeClr val="tx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Business workshops</a:t>
              </a:r>
            </a:p>
            <a:p>
              <a:pPr marL="228594" indent="-228594" defTabSz="685783">
                <a:spcBef>
                  <a:spcPts val="800"/>
                </a:spcBef>
                <a:buFont typeface="Arial" panose="020B0604020202020204" pitchFamily="34" charset="0"/>
                <a:buChar char="•"/>
              </a:pPr>
              <a:r>
                <a:rPr lang="en-US" sz="1333" b="1" dirty="0" err="1">
                  <a:solidFill>
                    <a:schemeClr val="tx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Oráculo</a:t>
              </a:r>
              <a:r>
                <a:rPr lang="en-US" sz="1333" b="1" dirty="0">
                  <a:solidFill>
                    <a:schemeClr val="tx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: </a:t>
              </a:r>
              <a:r>
                <a:rPr lang="en-US" sz="1333" dirty="0">
                  <a:solidFill>
                    <a:schemeClr val="tx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 system able to forecast and explain queue events on open pit mines</a:t>
              </a:r>
              <a:r>
                <a:rPr lang="pt-BR" sz="1333" dirty="0">
                  <a:solidFill>
                    <a:schemeClr val="tx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 The system </a:t>
              </a:r>
              <a:r>
                <a:rPr lang="pt-BR" sz="1333" dirty="0" err="1">
                  <a:solidFill>
                    <a:schemeClr val="tx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is</a:t>
              </a:r>
              <a:r>
                <a:rPr lang="pt-BR" sz="1333" dirty="0">
                  <a:solidFill>
                    <a:schemeClr val="tx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pt-BR" sz="1333" dirty="0" err="1">
                  <a:solidFill>
                    <a:schemeClr val="tx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being</a:t>
              </a:r>
              <a:r>
                <a:rPr lang="pt-BR" sz="1333" dirty="0">
                  <a:solidFill>
                    <a:schemeClr val="tx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pt-BR" sz="1333" dirty="0" err="1">
                  <a:solidFill>
                    <a:schemeClr val="tx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implemented</a:t>
              </a:r>
              <a:r>
                <a:rPr lang="pt-BR" sz="1333" dirty="0">
                  <a:solidFill>
                    <a:schemeClr val="tx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in </a:t>
              </a:r>
              <a:r>
                <a:rPr lang="pt-BR" sz="1333" dirty="0" err="1">
                  <a:solidFill>
                    <a:schemeClr val="tx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production</a:t>
              </a:r>
              <a:r>
                <a:rPr lang="pt-BR" sz="1333" dirty="0">
                  <a:solidFill>
                    <a:schemeClr val="tx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endParaRPr lang="en-US" sz="1333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36" name="Title 19">
            <a:extLst>
              <a:ext uri="{FF2B5EF4-FFF2-40B4-BE49-F238E27FC236}">
                <a16:creationId xmlns:a16="http://schemas.microsoft.com/office/drawing/2014/main" id="{54F7C99D-E316-4D07-8373-4E53F513C0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08186" y="160571"/>
            <a:ext cx="6391716" cy="484577"/>
          </a:xfrm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</a:pPr>
            <a:r>
              <a:rPr lang="en-US" sz="3200" b="1" dirty="0">
                <a:latin typeface="Arial Narrow" panose="020B0606020202030204" pitchFamily="34" charset="0"/>
              </a:rPr>
              <a:t> Productivity </a:t>
            </a:r>
            <a:br>
              <a:rPr lang="en-US" sz="3200" b="1" dirty="0">
                <a:latin typeface="Arial Narrow" panose="020B0606020202030204" pitchFamily="34" charset="0"/>
              </a:rPr>
            </a:br>
            <a:r>
              <a:rPr lang="en-US" sz="2400" b="1" dirty="0">
                <a:latin typeface="Arial Narrow" panose="020B0606020202030204" pitchFamily="34" charset="0"/>
              </a:rPr>
              <a:t>Mitigation of productivity losses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87F5B8DD-AFAB-4E48-911D-69C6D68D2315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17" t="11694" r="29250" b="6380"/>
          <a:stretch/>
        </p:blipFill>
        <p:spPr>
          <a:xfrm>
            <a:off x="11174257" y="-2843"/>
            <a:ext cx="839305" cy="924573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E2E51F44-7103-42C9-8C2C-B27B91A9A34F}"/>
              </a:ext>
            </a:extLst>
          </p:cNvPr>
          <p:cNvGrpSpPr/>
          <p:nvPr/>
        </p:nvGrpSpPr>
        <p:grpSpPr>
          <a:xfrm>
            <a:off x="4156019" y="1516195"/>
            <a:ext cx="7761661" cy="2623933"/>
            <a:chOff x="2931880" y="596568"/>
            <a:chExt cx="5393746" cy="1967950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3D1C8293-58CF-4D27-906A-FAB715386333}"/>
                </a:ext>
              </a:extLst>
            </p:cNvPr>
            <p:cNvGrpSpPr/>
            <p:nvPr/>
          </p:nvGrpSpPr>
          <p:grpSpPr>
            <a:xfrm>
              <a:off x="2931880" y="596568"/>
              <a:ext cx="5393746" cy="1967950"/>
              <a:chOff x="3668738" y="615918"/>
              <a:chExt cx="4323089" cy="1967950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C93DC09D-E9C3-40E9-BF96-5DF9C00AD461}"/>
                  </a:ext>
                </a:extLst>
              </p:cNvPr>
              <p:cNvGrpSpPr/>
              <p:nvPr/>
            </p:nvGrpSpPr>
            <p:grpSpPr>
              <a:xfrm>
                <a:off x="3668738" y="615918"/>
                <a:ext cx="4323089" cy="1967950"/>
                <a:chOff x="3557469" y="424043"/>
                <a:chExt cx="4323089" cy="1967950"/>
              </a:xfrm>
            </p:grpSpPr>
            <p:pic>
              <p:nvPicPr>
                <p:cNvPr id="2" name="Imagem 1"/>
                <p:cNvPicPr>
                  <a:picLocks noChangeAspect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920115" y="743165"/>
                  <a:ext cx="539514" cy="424361"/>
                </a:xfrm>
                <a:prstGeom prst="rect">
                  <a:avLst/>
                </a:prstGeom>
              </p:spPr>
            </p:pic>
            <p:pic>
              <p:nvPicPr>
                <p:cNvPr id="11" name="Imagem 10"/>
                <p:cNvPicPr>
                  <a:picLocks noChangeAspect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723790" y="743165"/>
                  <a:ext cx="334733" cy="334733"/>
                </a:xfrm>
                <a:prstGeom prst="rect">
                  <a:avLst/>
                </a:prstGeom>
              </p:spPr>
            </p:pic>
            <p:sp>
              <p:nvSpPr>
                <p:cNvPr id="8" name="TextBox 7"/>
                <p:cNvSpPr txBox="1"/>
                <p:nvPr/>
              </p:nvSpPr>
              <p:spPr>
                <a:xfrm>
                  <a:off x="3563899" y="424043"/>
                  <a:ext cx="2050718" cy="24434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19051" tIns="19051" rIns="19051" bIns="19051" numCol="1" spcCol="38100" rtlCol="0" anchor="ctr">
                  <a:spAutoFit/>
                </a:bodyPr>
                <a:lstStyle/>
                <a:p>
                  <a:pPr defTabSz="685783" latinLnBrk="1"/>
                  <a:r>
                    <a:rPr lang="pt-BR" sz="1867" b="1" i="1" dirty="0">
                      <a:solidFill>
                        <a:srgbClr val="106E3F"/>
                      </a:solidFill>
                      <a:latin typeface="Calibri" panose="020F0502020204030204"/>
                    </a:rPr>
                    <a:t>The Technical Architecture</a:t>
                  </a:r>
                  <a:endParaRPr lang="pt-BR" sz="1867" b="1" i="1" baseline="30000" dirty="0">
                    <a:solidFill>
                      <a:srgbClr val="106E3F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9" name="Shape 79"/>
                <p:cNvSpPr/>
                <p:nvPr/>
              </p:nvSpPr>
              <p:spPr>
                <a:xfrm flipV="1">
                  <a:off x="3557469" y="638296"/>
                  <a:ext cx="4323089" cy="11826"/>
                </a:xfrm>
                <a:prstGeom prst="line">
                  <a:avLst/>
                </a:prstGeom>
                <a:ln w="50800">
                  <a:solidFill>
                    <a:schemeClr val="bg1">
                      <a:lumMod val="65000"/>
                    </a:schemeClr>
                  </a:solidFill>
                  <a:miter lim="400000"/>
                </a:ln>
              </p:spPr>
              <p:txBody>
                <a:bodyPr lIns="0" tIns="0" rIns="0" bIns="0" anchor="ctr"/>
                <a:lstStyle/>
                <a:p>
                  <a:pPr defTabSz="685783"/>
                  <a:endParaRPr lang="pt-BR" sz="2700" dirty="0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41" name="Retângulo de cantos arredondados 40"/>
                <p:cNvSpPr/>
                <p:nvPr/>
              </p:nvSpPr>
              <p:spPr>
                <a:xfrm>
                  <a:off x="3596305" y="1194090"/>
                  <a:ext cx="967752" cy="1197903"/>
                </a:xfrm>
                <a:prstGeom prst="roundRect">
                  <a:avLst/>
                </a:prstGeom>
                <a:solidFill>
                  <a:srgbClr val="5B9BD5"/>
                </a:solidFill>
                <a:ln w="12700" cap="flat" cmpd="sng" algn="ctr">
                  <a:solidFill>
                    <a:srgbClr val="5B9BD5">
                      <a:shade val="50000"/>
                    </a:srgbClr>
                  </a:solidFill>
                  <a:prstDash val="solid"/>
                  <a:miter lim="800000"/>
                </a:ln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</p:spPr>
              <p:txBody>
                <a:bodyPr lIns="60960" rIns="60960" rtlCol="0" anchor="ctr"/>
                <a:lstStyle/>
                <a:p>
                  <a:pPr defTabSz="685783">
                    <a:defRPr/>
                  </a:pPr>
                  <a:endParaRPr lang="pt-BR" sz="1333" kern="0" dirty="0">
                    <a:solidFill>
                      <a:prstClr val="white"/>
                    </a:solidFill>
                    <a:latin typeface="Calibri" panose="020F0502020204030204"/>
                  </a:endParaRPr>
                </a:p>
                <a:p>
                  <a:pPr marL="109725" indent="-109725" defTabSz="685783">
                    <a:buFont typeface="Arial" panose="020B0604020202020204" pitchFamily="34" charset="0"/>
                    <a:buChar char="•"/>
                    <a:defRPr/>
                  </a:pPr>
                  <a:r>
                    <a:rPr lang="pt-BR" sz="1333" b="1" kern="0" dirty="0">
                      <a:solidFill>
                        <a:prstClr val="white"/>
                      </a:solidFill>
                      <a:latin typeface="Calibri" panose="020F0502020204030204"/>
                    </a:rPr>
                    <a:t>Production cycle data for every event</a:t>
                  </a:r>
                  <a:endParaRPr lang="pt-BR" sz="1333" kern="0" dirty="0">
                    <a:solidFill>
                      <a:prstClr val="white"/>
                    </a:solidFill>
                    <a:latin typeface="Calibri" panose="020F0502020204030204"/>
                  </a:endParaRPr>
                </a:p>
                <a:p>
                  <a:pPr marL="109725" indent="-109725" defTabSz="685783">
                    <a:buFont typeface="Arial" panose="020B0604020202020204" pitchFamily="34" charset="0"/>
                    <a:buChar char="•"/>
                    <a:defRPr/>
                  </a:pPr>
                  <a:r>
                    <a:rPr lang="pt-BR" sz="1333" b="1" kern="0" dirty="0">
                      <a:solidFill>
                        <a:prstClr val="white"/>
                      </a:solidFill>
                      <a:latin typeface="Calibri" panose="020F0502020204030204"/>
                    </a:rPr>
                    <a:t>Operational sensors</a:t>
                  </a:r>
                  <a:endParaRPr lang="pt-BR" sz="1333" kern="0" dirty="0">
                    <a:solidFill>
                      <a:prstClr val="white"/>
                    </a:solidFill>
                    <a:latin typeface="Calibri" panose="020F0502020204030204"/>
                  </a:endParaRPr>
                </a:p>
                <a:p>
                  <a:pPr marL="109725" indent="-109725" defTabSz="685783">
                    <a:buFont typeface="Arial" panose="020B0604020202020204" pitchFamily="34" charset="0"/>
                    <a:buChar char="•"/>
                    <a:defRPr/>
                  </a:pPr>
                  <a:r>
                    <a:rPr lang="pt-BR" sz="1333" b="1" kern="0" dirty="0">
                      <a:solidFill>
                        <a:prstClr val="white"/>
                      </a:solidFill>
                      <a:latin typeface="Calibri" panose="020F0502020204030204"/>
                    </a:rPr>
                    <a:t>GPV</a:t>
                  </a:r>
                  <a:endParaRPr lang="pt-BR" sz="1333" kern="0" dirty="0">
                    <a:solidFill>
                      <a:prstClr val="white"/>
                    </a:solidFill>
                    <a:latin typeface="Calibri" panose="020F0502020204030204"/>
                  </a:endParaRPr>
                </a:p>
                <a:p>
                  <a:pPr marL="228594" indent="-228594" defTabSz="685783">
                    <a:buFont typeface="Arial" panose="020B0604020202020204" pitchFamily="34" charset="0"/>
                    <a:buChar char="•"/>
                    <a:defRPr/>
                  </a:pPr>
                  <a:endParaRPr lang="pt-BR" sz="1333" kern="0" dirty="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47" name="Arrow: Right 26"/>
                <p:cNvSpPr/>
                <p:nvPr/>
              </p:nvSpPr>
              <p:spPr bwMode="auto">
                <a:xfrm>
                  <a:off x="4475386" y="853578"/>
                  <a:ext cx="320161" cy="168018"/>
                </a:xfrm>
                <a:prstGeom prst="rightArrow">
                  <a:avLst/>
                </a:prstGeom>
                <a:solidFill>
                  <a:srgbClr val="007E7A"/>
                </a:solidFill>
                <a:ln w="9525" cap="flat" cmpd="sng" algn="ctr">
                  <a:solidFill>
                    <a:srgbClr val="474747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68580" tIns="34291" rIns="68580" bIns="34291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685783">
                    <a:defRPr/>
                  </a:pPr>
                  <a:endParaRPr lang="pt-BR" sz="900" kern="0" dirty="0">
                    <a:solidFill>
                      <a:srgbClr val="474747"/>
                    </a:solidFill>
                    <a:latin typeface="Arial" charset="0"/>
                  </a:endParaRPr>
                </a:p>
              </p:txBody>
            </p:sp>
            <p:sp>
              <p:nvSpPr>
                <p:cNvPr id="49" name="CaixaDeTexto 48"/>
                <p:cNvSpPr txBox="1"/>
                <p:nvPr/>
              </p:nvSpPr>
              <p:spPr>
                <a:xfrm>
                  <a:off x="6620651" y="1072445"/>
                  <a:ext cx="1223610" cy="68461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109725" indent="-109725" defTabSz="685783">
                    <a:buFont typeface="Arial" panose="020B0604020202020204" pitchFamily="34" charset="0"/>
                    <a:buChar char="•"/>
                  </a:pPr>
                  <a:r>
                    <a:rPr lang="en-US" sz="1333" b="1" dirty="0">
                      <a:solidFill>
                        <a:prstClr val="black"/>
                      </a:solidFill>
                      <a:latin typeface="Calibri" panose="020F0502020204030204"/>
                    </a:rPr>
                    <a:t>Anomaly detection: </a:t>
                  </a:r>
                  <a:r>
                    <a:rPr lang="en-US" sz="1333" dirty="0">
                      <a:solidFill>
                        <a:prstClr val="black"/>
                      </a:solidFill>
                      <a:latin typeface="Calibri" panose="020F0502020204030204"/>
                    </a:rPr>
                    <a:t>Forecast and explanation of reasons for queue surge events at dumping area.</a:t>
                  </a:r>
                  <a:endParaRPr lang="pt-BR" sz="1333" dirty="0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</p:grpSp>
          <p:sp>
            <p:nvSpPr>
              <p:cNvPr id="43" name="CaixaDeTexto 42"/>
              <p:cNvSpPr txBox="1"/>
              <p:nvPr/>
            </p:nvSpPr>
            <p:spPr>
              <a:xfrm>
                <a:off x="4078997" y="963693"/>
                <a:ext cx="423742" cy="3924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  <a:scene3d>
                  <a:camera prst="orthographicFront"/>
                  <a:lightRig rig="harsh" dir="t"/>
                </a:scene3d>
                <a:sp3d extrusionH="57150" prstMaterial="matte">
                  <a:bevelT w="63500" h="12700" prst="angle"/>
                  <a:contourClr>
                    <a:schemeClr val="bg1">
                      <a:lumMod val="65000"/>
                    </a:schemeClr>
                  </a:contourClr>
                </a:sp3d>
              </a:bodyPr>
              <a:lstStyle/>
              <a:p>
                <a:pPr defTabSz="685783"/>
                <a:r>
                  <a:rPr lang="pt-BR" sz="1400" b="1" dirty="0">
                    <a:ln/>
                    <a:solidFill>
                      <a:srgbClr val="002060"/>
                    </a:solidFill>
                    <a:latin typeface="Calibri" panose="020F0502020204030204"/>
                  </a:rPr>
                  <a:t>Data </a:t>
                </a:r>
              </a:p>
              <a:p>
                <a:pPr defTabSz="685783"/>
                <a:r>
                  <a:rPr lang="pt-BR" sz="1400" b="1" dirty="0">
                    <a:ln/>
                    <a:solidFill>
                      <a:srgbClr val="002060"/>
                    </a:solidFill>
                    <a:latin typeface="Calibri" panose="020F0502020204030204"/>
                  </a:rPr>
                  <a:t>Sources</a:t>
                </a:r>
              </a:p>
            </p:txBody>
          </p:sp>
        </p:grp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994B8041-4F84-43D7-865B-7AC65228EA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983" b="18177"/>
            <a:stretch/>
          </p:blipFill>
          <p:spPr>
            <a:xfrm>
              <a:off x="4669901" y="1503354"/>
              <a:ext cx="582610" cy="412720"/>
            </a:xfrm>
            <a:prstGeom prst="rect">
              <a:avLst/>
            </a:prstGeom>
          </p:spPr>
        </p:pic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71DB8C5A-3646-40AB-A6F5-A03D92787D7B}"/>
              </a:ext>
            </a:extLst>
          </p:cNvPr>
          <p:cNvSpPr txBox="1"/>
          <p:nvPr/>
        </p:nvSpPr>
        <p:spPr>
          <a:xfrm>
            <a:off x="211048" y="895112"/>
            <a:ext cx="9066061" cy="57201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9051" tIns="19051" rIns="19051" bIns="19051" numCol="1" spcCol="38100" rtlCol="0" anchor="ctr">
            <a:spAutoFit/>
          </a:bodyPr>
          <a:lstStyle/>
          <a:p>
            <a:pPr defTabSz="685783" latinLnBrk="1"/>
            <a:r>
              <a:rPr lang="pt-BR" sz="1867" b="1" i="1" dirty="0">
                <a:solidFill>
                  <a:srgbClr val="106E3F"/>
                </a:solidFill>
                <a:latin typeface="Calibri" panose="020F0502020204030204"/>
              </a:rPr>
              <a:t>Client: </a:t>
            </a:r>
            <a:r>
              <a:rPr lang="pt-BR" sz="1867" b="1" i="1" dirty="0">
                <a:latin typeface="Calibri" panose="020F0502020204030204"/>
              </a:rPr>
              <a:t>Top 3 global iron ore mining company</a:t>
            </a:r>
            <a:endParaRPr lang="pt-BR" sz="1600" dirty="0">
              <a:solidFill>
                <a:schemeClr val="tx2"/>
              </a:solidFill>
              <a:latin typeface="Calibri" panose="020F0502020204030204"/>
            </a:endParaRPr>
          </a:p>
          <a:p>
            <a:pPr defTabSz="685783" latinLnBrk="1"/>
            <a:r>
              <a:rPr lang="pt-BR" sz="1600" b="1" i="1" dirty="0">
                <a:solidFill>
                  <a:srgbClr val="106E3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IBM Team: </a:t>
            </a:r>
            <a:r>
              <a:rPr lang="en-US" sz="16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Euler Rodrigues de Sousa </a:t>
            </a:r>
            <a:r>
              <a:rPr lang="en-US" sz="1600" dirty="0" err="1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Faria</a:t>
            </a:r>
            <a:r>
              <a:rPr lang="en-US" sz="16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Daniel </a:t>
            </a:r>
            <a:r>
              <a:rPr lang="en-US" sz="1600" dirty="0" err="1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Scalli</a:t>
            </a:r>
            <a:endParaRPr lang="en-US" sz="1600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CC54D27-4492-4FC6-ABE2-A12FB2904F0C}"/>
              </a:ext>
            </a:extLst>
          </p:cNvPr>
          <p:cNvGrpSpPr/>
          <p:nvPr/>
        </p:nvGrpSpPr>
        <p:grpSpPr>
          <a:xfrm>
            <a:off x="211048" y="1534116"/>
            <a:ext cx="3550579" cy="3268755"/>
            <a:chOff x="158286" y="1116559"/>
            <a:chExt cx="2662934" cy="2451566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E3674BD8-BD05-49EC-8842-3CA805CF12B8}"/>
                </a:ext>
              </a:extLst>
            </p:cNvPr>
            <p:cNvSpPr txBox="1"/>
            <p:nvPr/>
          </p:nvSpPr>
          <p:spPr>
            <a:xfrm>
              <a:off x="166162" y="1116559"/>
              <a:ext cx="2512291" cy="24434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19051" tIns="19051" rIns="19051" bIns="19051" numCol="1" spcCol="38100" rtlCol="0" anchor="ctr">
              <a:spAutoFit/>
            </a:bodyPr>
            <a:lstStyle/>
            <a:p>
              <a:pPr defTabSz="685783" latinLnBrk="1"/>
              <a:r>
                <a:rPr lang="pt-BR" sz="1867" b="1" i="1" dirty="0">
                  <a:solidFill>
                    <a:srgbClr val="106E3F"/>
                  </a:solidFill>
                  <a:latin typeface="Calibri" panose="020F0502020204030204"/>
                </a:rPr>
                <a:t>Objective</a:t>
              </a:r>
            </a:p>
          </p:txBody>
        </p:sp>
        <p:sp>
          <p:nvSpPr>
            <p:cNvPr id="54" name="Shape 79">
              <a:extLst>
                <a:ext uri="{FF2B5EF4-FFF2-40B4-BE49-F238E27FC236}">
                  <a16:creationId xmlns:a16="http://schemas.microsoft.com/office/drawing/2014/main" id="{0EAC524B-5D7A-4905-9065-814AE0375088}"/>
                </a:ext>
              </a:extLst>
            </p:cNvPr>
            <p:cNvSpPr/>
            <p:nvPr/>
          </p:nvSpPr>
          <p:spPr>
            <a:xfrm>
              <a:off x="158286" y="1330370"/>
              <a:ext cx="2662934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  <a:miter lim="400000"/>
            </a:ln>
          </p:spPr>
          <p:txBody>
            <a:bodyPr lIns="0" tIns="0" rIns="0" bIns="0" anchor="ctr"/>
            <a:lstStyle/>
            <a:p>
              <a:pPr defTabSz="685783"/>
              <a:endParaRPr lang="pt-BR" sz="270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5" name="CaixaDeTexto 3">
              <a:extLst>
                <a:ext uri="{FF2B5EF4-FFF2-40B4-BE49-F238E27FC236}">
                  <a16:creationId xmlns:a16="http://schemas.microsoft.com/office/drawing/2014/main" id="{7906ED28-2B51-4907-98B5-A1A3906E2645}"/>
                </a:ext>
              </a:extLst>
            </p:cNvPr>
            <p:cNvSpPr txBox="1"/>
            <p:nvPr/>
          </p:nvSpPr>
          <p:spPr>
            <a:xfrm>
              <a:off x="166521" y="2760211"/>
              <a:ext cx="2642637" cy="807914"/>
            </a:xfrm>
            <a:prstGeom prst="rect">
              <a:avLst/>
            </a:prstGeom>
            <a:solidFill>
              <a:srgbClr val="146B98"/>
            </a:solidFill>
            <a:ln>
              <a:solidFill>
                <a:schemeClr val="tx2"/>
              </a:solidFill>
            </a:ln>
          </p:spPr>
          <p:txBody>
            <a:bodyPr wrap="square" rtlCol="0">
              <a:spAutoFit/>
            </a:bodyPr>
            <a:lstStyle/>
            <a:p>
              <a:pPr algn="ctr" defTabSz="685783"/>
              <a:r>
                <a:rPr lang="pt-BR" sz="1600" b="1" dirty="0">
                  <a:solidFill>
                    <a:schemeClr val="bg1"/>
                  </a:solidFill>
                </a:rPr>
                <a:t>Predict abnormal behaviors in the production cycle aiming at avoiding productivity rate losses mainly leading to queuing issues</a:t>
              </a:r>
              <a:r>
                <a:rPr lang="en-US" sz="1600" b="1" dirty="0">
                  <a:solidFill>
                    <a:schemeClr val="bg1"/>
                  </a:solidFill>
                </a:rPr>
                <a:t>.</a:t>
              </a:r>
              <a:endParaRPr lang="pt-BR" sz="1600" b="1" dirty="0">
                <a:solidFill>
                  <a:schemeClr val="bg1"/>
                </a:solidFill>
                <a:latin typeface="Calibri" panose="020F0502020204030204"/>
              </a:endParaRPr>
            </a:p>
          </p:txBody>
        </p:sp>
      </p:grpSp>
      <p:sp>
        <p:nvSpPr>
          <p:cNvPr id="59" name="CaixaDeTexto 42">
            <a:extLst>
              <a:ext uri="{FF2B5EF4-FFF2-40B4-BE49-F238E27FC236}">
                <a16:creationId xmlns:a16="http://schemas.microsoft.com/office/drawing/2014/main" id="{5602D4F1-0659-42A9-A7E3-187FFFBD26F5}"/>
              </a:ext>
            </a:extLst>
          </p:cNvPr>
          <p:cNvSpPr txBox="1"/>
          <p:nvPr/>
        </p:nvSpPr>
        <p:spPr>
          <a:xfrm>
            <a:off x="7520022" y="2042771"/>
            <a:ext cx="1513235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defTabSz="685783"/>
            <a:r>
              <a:rPr lang="pt-BR" sz="1400" b="1" dirty="0">
                <a:ln/>
                <a:solidFill>
                  <a:srgbClr val="002060"/>
                </a:solidFill>
                <a:latin typeface="Calibri" panose="020F0502020204030204"/>
              </a:rPr>
              <a:t>Data Treatment &amp;</a:t>
            </a:r>
          </a:p>
          <a:p>
            <a:pPr defTabSz="685783"/>
            <a:r>
              <a:rPr lang="pt-BR" sz="1400" b="1" dirty="0">
                <a:ln/>
                <a:solidFill>
                  <a:srgbClr val="002060"/>
                </a:solidFill>
                <a:latin typeface="Calibri" panose="020F0502020204030204"/>
              </a:rPr>
              <a:t>Modeling</a:t>
            </a:r>
          </a:p>
        </p:txBody>
      </p:sp>
      <p:sp>
        <p:nvSpPr>
          <p:cNvPr id="61" name="CaixaDeTexto 42">
            <a:extLst>
              <a:ext uri="{FF2B5EF4-FFF2-40B4-BE49-F238E27FC236}">
                <a16:creationId xmlns:a16="http://schemas.microsoft.com/office/drawing/2014/main" id="{7D38D044-D47A-45F4-B455-6F8AB7919830}"/>
              </a:ext>
            </a:extLst>
          </p:cNvPr>
          <p:cNvSpPr txBox="1"/>
          <p:nvPr/>
        </p:nvSpPr>
        <p:spPr>
          <a:xfrm>
            <a:off x="10367419" y="2022700"/>
            <a:ext cx="720069" cy="30777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defTabSz="685783"/>
            <a:r>
              <a:rPr lang="pt-BR" sz="1400" b="1" dirty="0">
                <a:ln/>
                <a:solidFill>
                  <a:srgbClr val="002060"/>
                </a:solidFill>
                <a:latin typeface="Calibri" panose="020F0502020204030204"/>
              </a:rPr>
              <a:t>Output</a:t>
            </a:r>
          </a:p>
        </p:txBody>
      </p:sp>
      <p:sp>
        <p:nvSpPr>
          <p:cNvPr id="62" name="Arrow: Right 26">
            <a:extLst>
              <a:ext uri="{FF2B5EF4-FFF2-40B4-BE49-F238E27FC236}">
                <a16:creationId xmlns:a16="http://schemas.microsoft.com/office/drawing/2014/main" id="{1FF2E02B-4646-4098-8110-9AA1AD3ED0DA}"/>
              </a:ext>
            </a:extLst>
          </p:cNvPr>
          <p:cNvSpPr/>
          <p:nvPr/>
        </p:nvSpPr>
        <p:spPr bwMode="auto">
          <a:xfrm>
            <a:off x="9131419" y="2156203"/>
            <a:ext cx="532603" cy="224024"/>
          </a:xfrm>
          <a:prstGeom prst="rightArrow">
            <a:avLst/>
          </a:prstGeom>
          <a:solidFill>
            <a:srgbClr val="007E7A"/>
          </a:solidFill>
          <a:ln w="9525" cap="flat" cmpd="sng" algn="ctr">
            <a:solidFill>
              <a:srgbClr val="474747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1" rIns="68580" bIns="34291" numCol="1" rtlCol="0" anchor="t" anchorCtr="0" compatLnSpc="1">
            <a:prstTxWarp prst="textNoShape">
              <a:avLst/>
            </a:prstTxWarp>
          </a:bodyPr>
          <a:lstStyle/>
          <a:p>
            <a:pPr algn="ctr" defTabSz="685783">
              <a:defRPr/>
            </a:pPr>
            <a:endParaRPr lang="pt-BR" sz="900" kern="0" dirty="0">
              <a:solidFill>
                <a:srgbClr val="474747"/>
              </a:solidFill>
              <a:latin typeface="Arial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C17C60F-B392-44A6-893E-6CC2FACC26DB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18" t="22483" r="22715" b="21641"/>
          <a:stretch/>
        </p:blipFill>
        <p:spPr>
          <a:xfrm>
            <a:off x="7599739" y="2726002"/>
            <a:ext cx="493045" cy="49224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F66DE23-5368-4CAC-B6A3-D7C6F07D0D25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4521" y="2553680"/>
            <a:ext cx="962548" cy="115826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A76A0802-B487-46E1-BFA7-648A9AC1F4FF}"/>
              </a:ext>
            </a:extLst>
          </p:cNvPr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45" b="6793"/>
          <a:stretch/>
        </p:blipFill>
        <p:spPr>
          <a:xfrm>
            <a:off x="226842" y="1859451"/>
            <a:ext cx="3518703" cy="18662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19B81AE1-BF79-4B90-97F0-3A3B459BADC6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703210" y="3859705"/>
            <a:ext cx="4228807" cy="2201595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58485BD7-D941-4E58-9841-4B215F5F04DB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22" r="21840"/>
          <a:stretch/>
        </p:blipFill>
        <p:spPr>
          <a:xfrm>
            <a:off x="9747561" y="1002332"/>
            <a:ext cx="683024" cy="626189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49E31EB6-4E69-4C7A-BCC2-7CEF0BAB842C}"/>
              </a:ext>
            </a:extLst>
          </p:cNvPr>
          <p:cNvSpPr txBox="1"/>
          <p:nvPr/>
        </p:nvSpPr>
        <p:spPr>
          <a:xfrm>
            <a:off x="10356057" y="1184905"/>
            <a:ext cx="13444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Jul/17 – to date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8BEB3875-40E5-FC41-AD00-3EDDDB4B529A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1400" y="6362700"/>
            <a:ext cx="990600" cy="495300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18E68704-FB94-7842-B4BF-C0858F65C025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9441" y="6348868"/>
            <a:ext cx="487918" cy="509132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10E49F17-1DED-7947-9B5B-EB59766F2191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backgroundRemoval t="9665" b="89963" l="17456" r="86035">
                        <a14:foregroundMark x1="17456" y1="42379" x2="17456" y2="42379"/>
                        <a14:foregroundMark x1="17456" y1="42379" x2="17456" y2="42379"/>
                      </a14:backgroundRemoval>
                    </a14:imgEffect>
                  </a14:imgLayer>
                </a14:imgProps>
              </a:ext>
            </a:extLst>
          </a:blip>
          <a:srcRect l="9718" r="49096" b="34820"/>
          <a:stretch/>
        </p:blipFill>
        <p:spPr>
          <a:xfrm>
            <a:off x="6727743" y="3297696"/>
            <a:ext cx="694264" cy="737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249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07" name="Picture 39" descr="Image result for data source">
            <a:extLst>
              <a:ext uri="{FF2B5EF4-FFF2-40B4-BE49-F238E27FC236}">
                <a16:creationId xmlns:a16="http://schemas.microsoft.com/office/drawing/2014/main" id="{75F9451A-C7BE-490F-8B97-A9AB8BA93A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8776" y="1944136"/>
            <a:ext cx="489729" cy="489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146" name="Object 3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25191" y="858441"/>
          <a:ext cx="0" cy="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0" name="think-cell Slide" r:id="rId6" imgW="360" imgH="360" progId="TCLayout.ActiveDocument.1">
                  <p:embed/>
                </p:oleObj>
              </mc:Choice>
              <mc:Fallback>
                <p:oleObj name="think-cell Slide" r:id="rId6" imgW="360" imgH="360" progId="TCLayout.ActiveDocument.1">
                  <p:embed/>
                  <p:pic>
                    <p:nvPicPr>
                      <p:cNvPr id="6146" name="Object 3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5191" y="858441"/>
                        <a:ext cx="0" cy="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/>
          <p:cNvSpPr/>
          <p:nvPr>
            <p:custDataLst>
              <p:tags r:id="rId3"/>
            </p:custDataLst>
          </p:nvPr>
        </p:nvSpPr>
        <p:spPr bwMode="auto">
          <a:xfrm>
            <a:off x="1534717" y="764383"/>
            <a:ext cx="38100" cy="245269"/>
          </a:xfrm>
          <a:prstGeom prst="rect">
            <a:avLst/>
          </a:prstGeom>
          <a:blipFill dpi="0" rotWithShape="1">
            <a:blip r:embed="rId8">
              <a:alphaModFix/>
            </a:blip>
            <a:srcRect/>
            <a:tile tx="0" ty="0" sx="100000" sy="100000" flip="none" algn="tl"/>
          </a:blip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wrap="none" lIns="0" tIns="0" rIns="0" bIns="0" anchor="ctr"/>
          <a:lstStyle/>
          <a:p>
            <a:pPr defTabSz="685783" latinLnBrk="1">
              <a:defRPr/>
            </a:pPr>
            <a:endParaRPr lang="en-GB" sz="525" dirty="0">
              <a:solidFill>
                <a:srgbClr val="FFFFFF"/>
              </a:solidFill>
              <a:latin typeface="Helvetica Neue"/>
              <a:sym typeface="Helvetica Neue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63ECDE9-64B1-4A59-B9F6-109BEF3D4DEA}"/>
              </a:ext>
            </a:extLst>
          </p:cNvPr>
          <p:cNvGrpSpPr/>
          <p:nvPr/>
        </p:nvGrpSpPr>
        <p:grpSpPr>
          <a:xfrm>
            <a:off x="221549" y="4450416"/>
            <a:ext cx="3560763" cy="2010809"/>
            <a:chOff x="201135" y="2503726"/>
            <a:chExt cx="2214854" cy="1508107"/>
          </a:xfrm>
        </p:grpSpPr>
        <p:sp>
          <p:nvSpPr>
            <p:cNvPr id="128" name="TextBox 127"/>
            <p:cNvSpPr txBox="1"/>
            <p:nvPr/>
          </p:nvSpPr>
          <p:spPr>
            <a:xfrm>
              <a:off x="237938" y="2503726"/>
              <a:ext cx="2178051" cy="24434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19051" tIns="19051" rIns="19051" bIns="19051" numCol="1" spcCol="38100" rtlCol="0" anchor="ctr">
              <a:spAutoFit/>
            </a:bodyPr>
            <a:lstStyle/>
            <a:p>
              <a:pPr defTabSz="685783" latinLnBrk="1"/>
              <a:r>
                <a:rPr lang="pt-BR" sz="1867" b="1" i="1" dirty="0">
                  <a:solidFill>
                    <a:srgbClr val="106E3F"/>
                  </a:solidFill>
                  <a:latin typeface="Calibri" panose="020F0502020204030204"/>
                </a:rPr>
                <a:t>Benefits</a:t>
              </a:r>
            </a:p>
          </p:txBody>
        </p:sp>
        <p:sp>
          <p:nvSpPr>
            <p:cNvPr id="129" name="Shape 79"/>
            <p:cNvSpPr/>
            <p:nvPr/>
          </p:nvSpPr>
          <p:spPr>
            <a:xfrm>
              <a:off x="231508" y="2729803"/>
              <a:ext cx="2184480" cy="11605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  <a:miter lim="400000"/>
            </a:ln>
          </p:spPr>
          <p:txBody>
            <a:bodyPr lIns="0" tIns="0" rIns="0" bIns="0" anchor="ctr"/>
            <a:lstStyle/>
            <a:p>
              <a:pPr defTabSz="685783"/>
              <a:endParaRPr lang="pt-BR" sz="270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8" name="CaixaDeTexto 57"/>
            <p:cNvSpPr txBox="1"/>
            <p:nvPr/>
          </p:nvSpPr>
          <p:spPr>
            <a:xfrm>
              <a:off x="201135" y="2788709"/>
              <a:ext cx="2214852" cy="12231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46" indent="-171446">
                <a:spcAft>
                  <a:spcPts val="800"/>
                </a:spcAft>
                <a:buFont typeface="Wingdings" panose="05000000000000000000" pitchFamily="2" charset="2"/>
                <a:buChar char="ü"/>
              </a:pPr>
              <a:r>
                <a:rPr lang="pt-BR" sz="1333" b="1" dirty="0">
                  <a:solidFill>
                    <a:schemeClr val="tx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Extend components lifetime</a:t>
              </a:r>
            </a:p>
            <a:p>
              <a:pPr marL="171446" indent="-171446">
                <a:spcAft>
                  <a:spcPts val="800"/>
                </a:spcAft>
                <a:buFont typeface="Wingdings" panose="05000000000000000000" pitchFamily="2" charset="2"/>
                <a:buChar char="ü"/>
              </a:pPr>
              <a:r>
                <a:rPr lang="pt-BR" sz="1333" b="1" dirty="0">
                  <a:solidFill>
                    <a:schemeClr val="tx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Avoid truck breakage while in production</a:t>
              </a:r>
            </a:p>
            <a:p>
              <a:pPr marL="171446" indent="-171446">
                <a:spcAft>
                  <a:spcPts val="800"/>
                </a:spcAft>
                <a:buFont typeface="Wingdings" panose="05000000000000000000" pitchFamily="2" charset="2"/>
                <a:buChar char="ü"/>
              </a:pPr>
              <a:r>
                <a:rPr lang="pt-BR" sz="1333" b="1" dirty="0">
                  <a:solidFill>
                    <a:schemeClr val="tx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Improve purchase planning of engine components</a:t>
              </a:r>
            </a:p>
            <a:p>
              <a:pPr marL="171446" indent="-171446">
                <a:spcAft>
                  <a:spcPts val="800"/>
                </a:spcAft>
                <a:buFont typeface="Wingdings" panose="05000000000000000000" pitchFamily="2" charset="2"/>
                <a:buChar char="ü"/>
              </a:pPr>
              <a:r>
                <a:rPr lang="pt-BR" sz="1333" b="1" dirty="0">
                  <a:solidFill>
                    <a:schemeClr val="tx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Allow the users to take action before something critical happens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A57C3432-B7C4-4B51-86E1-D02D2F6AD3AC}"/>
              </a:ext>
            </a:extLst>
          </p:cNvPr>
          <p:cNvGrpSpPr/>
          <p:nvPr/>
        </p:nvGrpSpPr>
        <p:grpSpPr>
          <a:xfrm>
            <a:off x="4156019" y="4517123"/>
            <a:ext cx="7725196" cy="1915781"/>
            <a:chOff x="3165468" y="3441684"/>
            <a:chExt cx="5380932" cy="1436836"/>
          </a:xfrm>
        </p:grpSpPr>
        <p:sp>
          <p:nvSpPr>
            <p:cNvPr id="14" name="TextBox 13"/>
            <p:cNvSpPr txBox="1"/>
            <p:nvPr/>
          </p:nvSpPr>
          <p:spPr>
            <a:xfrm>
              <a:off x="3220818" y="3441684"/>
              <a:ext cx="2263214" cy="24434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19051" tIns="19051" rIns="19051" bIns="19051" numCol="1" spcCol="38100" rtlCol="0" anchor="ctr">
              <a:spAutoFit/>
            </a:bodyPr>
            <a:lstStyle/>
            <a:p>
              <a:pPr defTabSz="685783" latinLnBrk="1"/>
              <a:r>
                <a:rPr lang="pt-BR" sz="1867" b="1" i="1" dirty="0">
                  <a:solidFill>
                    <a:srgbClr val="106E3F"/>
                  </a:solidFill>
                  <a:latin typeface="Calibri" panose="020F0502020204030204"/>
                </a:rPr>
                <a:t>Results Examples</a:t>
              </a:r>
              <a:endParaRPr lang="pt-BR" sz="1867" b="1" i="1" baseline="30000" dirty="0">
                <a:solidFill>
                  <a:srgbClr val="106E3F"/>
                </a:solidFill>
                <a:latin typeface="Calibri" panose="020F0502020204030204"/>
              </a:endParaRPr>
            </a:p>
          </p:txBody>
        </p:sp>
        <p:sp>
          <p:nvSpPr>
            <p:cNvPr id="15" name="Shape 79"/>
            <p:cNvSpPr/>
            <p:nvPr/>
          </p:nvSpPr>
          <p:spPr>
            <a:xfrm flipV="1">
              <a:off x="3165468" y="3639778"/>
              <a:ext cx="5380932" cy="16158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  <a:miter lim="400000"/>
            </a:ln>
          </p:spPr>
          <p:txBody>
            <a:bodyPr lIns="0" tIns="0" rIns="0" bIns="0" anchor="ctr"/>
            <a:lstStyle/>
            <a:p>
              <a:pPr defTabSz="685783"/>
              <a:endParaRPr lang="pt-BR" sz="270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7" name="CaixaDeTexto 56"/>
            <p:cNvSpPr txBox="1"/>
            <p:nvPr/>
          </p:nvSpPr>
          <p:spPr>
            <a:xfrm>
              <a:off x="3165470" y="3732341"/>
              <a:ext cx="1901408" cy="11461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28594" indent="-228594" defTabSz="685783">
                <a:spcBef>
                  <a:spcPts val="800"/>
                </a:spcBef>
                <a:buFont typeface="Arial" panose="020B0604020202020204" pitchFamily="34" charset="0"/>
                <a:buChar char="•"/>
              </a:pPr>
              <a:r>
                <a:rPr lang="pt-BR" sz="1333" dirty="0">
                  <a:solidFill>
                    <a:schemeClr val="tx2"/>
                  </a:solidFill>
                  <a:latin typeface="Calibri" panose="020F0502020204030204"/>
                </a:rPr>
                <a:t>Daily components alerts.</a:t>
              </a:r>
            </a:p>
            <a:p>
              <a:pPr marL="228594" indent="-228594" defTabSz="685783">
                <a:spcBef>
                  <a:spcPts val="800"/>
                </a:spcBef>
                <a:buFont typeface="Arial" panose="020B0604020202020204" pitchFamily="34" charset="0"/>
                <a:buChar char="•"/>
              </a:pPr>
              <a:r>
                <a:rPr lang="pt-BR" sz="1333" dirty="0">
                  <a:solidFill>
                    <a:schemeClr val="tx2"/>
                  </a:solidFill>
                  <a:latin typeface="Calibri" panose="020F0502020204030204"/>
                </a:rPr>
                <a:t>HTML integration to user’s web portal. </a:t>
              </a:r>
            </a:p>
            <a:p>
              <a:pPr marL="228594" indent="-228594" defTabSz="685783">
                <a:spcBef>
                  <a:spcPts val="800"/>
                </a:spcBef>
                <a:buFont typeface="Arial" panose="020B0604020202020204" pitchFamily="34" charset="0"/>
                <a:buChar char="•"/>
              </a:pPr>
              <a:r>
                <a:rPr lang="en-US" sz="1333" dirty="0">
                  <a:solidFill>
                    <a:schemeClr val="tx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Unofficially, the IT team calculates around R$ 10 million saved until now.   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2E51F44-7103-42C9-8C2C-B27B91A9A34F}"/>
              </a:ext>
            </a:extLst>
          </p:cNvPr>
          <p:cNvGrpSpPr/>
          <p:nvPr/>
        </p:nvGrpSpPr>
        <p:grpSpPr>
          <a:xfrm>
            <a:off x="4156019" y="1452583"/>
            <a:ext cx="7761661" cy="2623933"/>
            <a:chOff x="2931880" y="596568"/>
            <a:chExt cx="5393746" cy="1967950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3D1C8293-58CF-4D27-906A-FAB715386333}"/>
                </a:ext>
              </a:extLst>
            </p:cNvPr>
            <p:cNvGrpSpPr/>
            <p:nvPr/>
          </p:nvGrpSpPr>
          <p:grpSpPr>
            <a:xfrm>
              <a:off x="2931880" y="596568"/>
              <a:ext cx="5393746" cy="1967950"/>
              <a:chOff x="3668738" y="615918"/>
              <a:chExt cx="4323089" cy="1967950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C93DC09D-E9C3-40E9-BF96-5DF9C00AD461}"/>
                  </a:ext>
                </a:extLst>
              </p:cNvPr>
              <p:cNvGrpSpPr/>
              <p:nvPr/>
            </p:nvGrpSpPr>
            <p:grpSpPr>
              <a:xfrm>
                <a:off x="3668738" y="615918"/>
                <a:ext cx="4323089" cy="1967950"/>
                <a:chOff x="3557469" y="424043"/>
                <a:chExt cx="4323089" cy="1967950"/>
              </a:xfrm>
            </p:grpSpPr>
            <p:pic>
              <p:nvPicPr>
                <p:cNvPr id="2" name="Imagem 1"/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920115" y="743165"/>
                  <a:ext cx="539514" cy="424361"/>
                </a:xfrm>
                <a:prstGeom prst="rect">
                  <a:avLst/>
                </a:prstGeom>
              </p:spPr>
            </p:pic>
            <p:pic>
              <p:nvPicPr>
                <p:cNvPr id="11" name="Imagem 10"/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723790" y="743165"/>
                  <a:ext cx="334733" cy="334733"/>
                </a:xfrm>
                <a:prstGeom prst="rect">
                  <a:avLst/>
                </a:prstGeom>
              </p:spPr>
            </p:pic>
            <p:sp>
              <p:nvSpPr>
                <p:cNvPr id="8" name="TextBox 7"/>
                <p:cNvSpPr txBox="1"/>
                <p:nvPr/>
              </p:nvSpPr>
              <p:spPr>
                <a:xfrm>
                  <a:off x="3563899" y="424043"/>
                  <a:ext cx="2050718" cy="24434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19051" tIns="19051" rIns="19051" bIns="19051" numCol="1" spcCol="38100" rtlCol="0" anchor="ctr">
                  <a:spAutoFit/>
                </a:bodyPr>
                <a:lstStyle/>
                <a:p>
                  <a:pPr defTabSz="685783" latinLnBrk="1"/>
                  <a:r>
                    <a:rPr lang="pt-BR" sz="1867" b="1" i="1" dirty="0">
                      <a:solidFill>
                        <a:srgbClr val="106E3F"/>
                      </a:solidFill>
                      <a:latin typeface="Calibri" panose="020F0502020204030204"/>
                    </a:rPr>
                    <a:t>The Technical Architecture</a:t>
                  </a:r>
                  <a:endParaRPr lang="pt-BR" sz="1867" b="1" i="1" baseline="30000" dirty="0">
                    <a:solidFill>
                      <a:srgbClr val="106E3F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9" name="Shape 79"/>
                <p:cNvSpPr/>
                <p:nvPr/>
              </p:nvSpPr>
              <p:spPr>
                <a:xfrm flipV="1">
                  <a:off x="3557469" y="638296"/>
                  <a:ext cx="4323089" cy="11826"/>
                </a:xfrm>
                <a:prstGeom prst="line">
                  <a:avLst/>
                </a:prstGeom>
                <a:ln w="50800">
                  <a:solidFill>
                    <a:schemeClr val="bg1">
                      <a:lumMod val="65000"/>
                    </a:schemeClr>
                  </a:solidFill>
                  <a:miter lim="400000"/>
                </a:ln>
              </p:spPr>
              <p:txBody>
                <a:bodyPr lIns="0" tIns="0" rIns="0" bIns="0" anchor="ctr"/>
                <a:lstStyle/>
                <a:p>
                  <a:pPr defTabSz="685783"/>
                  <a:endParaRPr lang="pt-BR" sz="2700" dirty="0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41" name="Retângulo de cantos arredondados 40"/>
                <p:cNvSpPr/>
                <p:nvPr/>
              </p:nvSpPr>
              <p:spPr>
                <a:xfrm>
                  <a:off x="3596305" y="1194090"/>
                  <a:ext cx="967752" cy="1197903"/>
                </a:xfrm>
                <a:prstGeom prst="roundRect">
                  <a:avLst/>
                </a:prstGeom>
                <a:solidFill>
                  <a:srgbClr val="5B9BD5"/>
                </a:solidFill>
                <a:ln w="12700" cap="flat" cmpd="sng" algn="ctr">
                  <a:solidFill>
                    <a:srgbClr val="5B9BD5">
                      <a:shade val="50000"/>
                    </a:srgbClr>
                  </a:solidFill>
                  <a:prstDash val="solid"/>
                  <a:miter lim="800000"/>
                </a:ln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</p:spPr>
              <p:txBody>
                <a:bodyPr lIns="60960" rIns="60960" rtlCol="0" anchor="ctr"/>
                <a:lstStyle/>
                <a:p>
                  <a:pPr marL="228594" indent="-228594" defTabSz="685783">
                    <a:buFont typeface="Arial" panose="020B0604020202020204" pitchFamily="34" charset="0"/>
                    <a:buChar char="•"/>
                    <a:defRPr/>
                  </a:pPr>
                  <a:r>
                    <a:rPr lang="pt-BR" sz="1333" kern="0" dirty="0">
                      <a:solidFill>
                        <a:prstClr val="white"/>
                      </a:solidFill>
                      <a:latin typeface="Calibri" panose="020F0502020204030204"/>
                    </a:rPr>
                    <a:t>Oil reports</a:t>
                  </a:r>
                </a:p>
                <a:p>
                  <a:pPr marL="228594" indent="-228594" defTabSz="685783">
                    <a:buFont typeface="Arial" panose="020B0604020202020204" pitchFamily="34" charset="0"/>
                    <a:buChar char="•"/>
                    <a:defRPr/>
                  </a:pPr>
                  <a:r>
                    <a:rPr lang="pt-BR" sz="1333" kern="0" dirty="0">
                      <a:solidFill>
                        <a:prstClr val="white"/>
                      </a:solidFill>
                      <a:latin typeface="Calibri" panose="020F0502020204030204"/>
                    </a:rPr>
                    <a:t>Fuel</a:t>
                  </a:r>
                </a:p>
                <a:p>
                  <a:pPr marL="228594" indent="-228594" defTabSz="685783">
                    <a:buFont typeface="Arial" panose="020B0604020202020204" pitchFamily="34" charset="0"/>
                    <a:buChar char="•"/>
                    <a:defRPr/>
                  </a:pPr>
                  <a:r>
                    <a:rPr lang="pt-BR" sz="1333" kern="0" dirty="0">
                      <a:solidFill>
                        <a:prstClr val="white"/>
                      </a:solidFill>
                      <a:latin typeface="Calibri" panose="020F0502020204030204"/>
                    </a:rPr>
                    <a:t>Telemetry SEVA</a:t>
                  </a:r>
                </a:p>
                <a:p>
                  <a:pPr marL="228594" indent="-228594" defTabSz="685783">
                    <a:buFont typeface="Arial" panose="020B0604020202020204" pitchFamily="34" charset="0"/>
                    <a:buChar char="•"/>
                    <a:defRPr/>
                  </a:pPr>
                  <a:r>
                    <a:rPr lang="pt-BR" sz="1333" kern="0" dirty="0">
                      <a:solidFill>
                        <a:prstClr val="white"/>
                      </a:solidFill>
                      <a:latin typeface="Calibri" panose="020F0502020204030204"/>
                    </a:rPr>
                    <a:t>Maintenance order</a:t>
                  </a:r>
                </a:p>
                <a:p>
                  <a:pPr marL="228594" indent="-228594" defTabSz="685783">
                    <a:buFont typeface="Arial" panose="020B0604020202020204" pitchFamily="34" charset="0"/>
                    <a:buChar char="•"/>
                    <a:defRPr/>
                  </a:pPr>
                  <a:r>
                    <a:rPr lang="pt-BR" sz="1333" kern="0" dirty="0">
                      <a:solidFill>
                        <a:prstClr val="white"/>
                      </a:solidFill>
                      <a:latin typeface="Calibri" panose="020F0502020204030204"/>
                    </a:rPr>
                    <a:t>User Feedback</a:t>
                  </a:r>
                </a:p>
              </p:txBody>
            </p:sp>
            <p:sp>
              <p:nvSpPr>
                <p:cNvPr id="47" name="Arrow: Right 26"/>
                <p:cNvSpPr/>
                <p:nvPr/>
              </p:nvSpPr>
              <p:spPr bwMode="auto">
                <a:xfrm>
                  <a:off x="4475386" y="853578"/>
                  <a:ext cx="320161" cy="168018"/>
                </a:xfrm>
                <a:prstGeom prst="rightArrow">
                  <a:avLst/>
                </a:prstGeom>
                <a:solidFill>
                  <a:srgbClr val="007E7A"/>
                </a:solidFill>
                <a:ln w="9525" cap="flat" cmpd="sng" algn="ctr">
                  <a:solidFill>
                    <a:srgbClr val="474747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68580" tIns="34291" rIns="68580" bIns="34291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685783">
                    <a:defRPr/>
                  </a:pPr>
                  <a:endParaRPr lang="pt-BR" sz="900" kern="0" dirty="0">
                    <a:solidFill>
                      <a:srgbClr val="474747"/>
                    </a:solidFill>
                    <a:latin typeface="Arial" charset="0"/>
                  </a:endParaRPr>
                </a:p>
              </p:txBody>
            </p:sp>
            <p:sp>
              <p:nvSpPr>
                <p:cNvPr id="49" name="CaixaDeTexto 48"/>
                <p:cNvSpPr txBox="1"/>
                <p:nvPr/>
              </p:nvSpPr>
              <p:spPr>
                <a:xfrm>
                  <a:off x="6657406" y="1119954"/>
                  <a:ext cx="1164689" cy="99229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109725" indent="-109725" defTabSz="685783">
                    <a:buFont typeface="Arial" panose="020B0604020202020204" pitchFamily="34" charset="0"/>
                    <a:buChar char="•"/>
                  </a:pPr>
                  <a:r>
                    <a:rPr lang="pt-BR" sz="1333" dirty="0">
                      <a:solidFill>
                        <a:prstClr val="black"/>
                      </a:solidFill>
                      <a:latin typeface="Calibri" panose="020F0502020204030204"/>
                    </a:rPr>
                    <a:t>Life expectation alerts</a:t>
                  </a:r>
                </a:p>
                <a:p>
                  <a:pPr marL="109725" indent="-109725" defTabSz="685783">
                    <a:buFont typeface="Arial" panose="020B0604020202020204" pitchFamily="34" charset="0"/>
                    <a:buChar char="•"/>
                  </a:pPr>
                  <a:r>
                    <a:rPr lang="pt-BR" sz="1333" dirty="0">
                      <a:solidFill>
                        <a:prstClr val="black"/>
                      </a:solidFill>
                      <a:latin typeface="Calibri" panose="020F0502020204030204"/>
                    </a:rPr>
                    <a:t>Identification of possible problems that cause the expectation to decrease</a:t>
                  </a:r>
                </a:p>
                <a:p>
                  <a:pPr marL="109725" indent="-109725" defTabSz="685783">
                    <a:buFont typeface="Arial" panose="020B0604020202020204" pitchFamily="34" charset="0"/>
                    <a:buChar char="•"/>
                  </a:pPr>
                  <a:r>
                    <a:rPr lang="pt-BR" sz="1333" dirty="0">
                      <a:solidFill>
                        <a:prstClr val="black"/>
                      </a:solidFill>
                      <a:latin typeface="Calibri" panose="020F0502020204030204"/>
                    </a:rPr>
                    <a:t>Prediction of fuel consumption</a:t>
                  </a:r>
                </a:p>
              </p:txBody>
            </p:sp>
          </p:grpSp>
          <p:sp>
            <p:nvSpPr>
              <p:cNvPr id="43" name="CaixaDeTexto 42"/>
              <p:cNvSpPr txBox="1"/>
              <p:nvPr/>
            </p:nvSpPr>
            <p:spPr>
              <a:xfrm>
                <a:off x="4078997" y="963693"/>
                <a:ext cx="423742" cy="3924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  <a:scene3d>
                  <a:camera prst="orthographicFront"/>
                  <a:lightRig rig="harsh" dir="t"/>
                </a:scene3d>
                <a:sp3d extrusionH="57150" prstMaterial="matte">
                  <a:bevelT w="63500" h="12700" prst="angle"/>
                  <a:contourClr>
                    <a:schemeClr val="bg1">
                      <a:lumMod val="65000"/>
                    </a:schemeClr>
                  </a:contourClr>
                </a:sp3d>
              </a:bodyPr>
              <a:lstStyle/>
              <a:p>
                <a:pPr defTabSz="685783"/>
                <a:r>
                  <a:rPr lang="pt-BR" sz="1400" b="1" dirty="0">
                    <a:ln/>
                    <a:solidFill>
                      <a:srgbClr val="002060"/>
                    </a:solidFill>
                    <a:latin typeface="Calibri" panose="020F0502020204030204"/>
                  </a:rPr>
                  <a:t>Data </a:t>
                </a:r>
              </a:p>
              <a:p>
                <a:pPr defTabSz="685783"/>
                <a:r>
                  <a:rPr lang="pt-BR" sz="1400" b="1" dirty="0">
                    <a:ln/>
                    <a:solidFill>
                      <a:srgbClr val="002060"/>
                    </a:solidFill>
                    <a:latin typeface="Calibri" panose="020F0502020204030204"/>
                  </a:rPr>
                  <a:t>Sources</a:t>
                </a:r>
              </a:p>
            </p:txBody>
          </p:sp>
        </p:grp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994B8041-4F84-43D7-865B-7AC65228EA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983" b="18177"/>
            <a:stretch/>
          </p:blipFill>
          <p:spPr>
            <a:xfrm>
              <a:off x="4669901" y="1503354"/>
              <a:ext cx="582610" cy="412720"/>
            </a:xfrm>
            <a:prstGeom prst="rect">
              <a:avLst/>
            </a:prstGeom>
          </p:spPr>
        </p:pic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71DB8C5A-3646-40AB-A6F5-A03D92787D7B}"/>
              </a:ext>
            </a:extLst>
          </p:cNvPr>
          <p:cNvSpPr txBox="1"/>
          <p:nvPr/>
        </p:nvSpPr>
        <p:spPr>
          <a:xfrm>
            <a:off x="211047" y="893825"/>
            <a:ext cx="9277508" cy="57201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9051" tIns="19051" rIns="19051" bIns="19051" numCol="1" spcCol="38100" rtlCol="0" anchor="ctr">
            <a:spAutoFit/>
          </a:bodyPr>
          <a:lstStyle/>
          <a:p>
            <a:pPr defTabSz="685783" latinLnBrk="1"/>
            <a:r>
              <a:rPr lang="pt-BR" sz="1867" b="1" i="1" dirty="0">
                <a:solidFill>
                  <a:srgbClr val="106E3F"/>
                </a:solidFill>
                <a:latin typeface="Calibri" panose="020F0502020204030204"/>
              </a:rPr>
              <a:t>Client: </a:t>
            </a:r>
            <a:r>
              <a:rPr lang="pt-BR" sz="1867" b="1" i="1" dirty="0">
                <a:latin typeface="Calibri" panose="020F0502020204030204"/>
              </a:rPr>
              <a:t>Top 3 global iron ore mining company</a:t>
            </a:r>
            <a:endParaRPr lang="pt-BR" sz="1867" dirty="0">
              <a:solidFill>
                <a:schemeClr val="tx2"/>
              </a:solidFill>
              <a:latin typeface="Calibri" panose="020F0502020204030204"/>
            </a:endParaRPr>
          </a:p>
          <a:p>
            <a:pPr defTabSz="685783" latinLnBrk="1"/>
            <a:r>
              <a:rPr lang="pt-BR" sz="1600" b="1" i="1" dirty="0">
                <a:solidFill>
                  <a:srgbClr val="106E3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IBM Team: </a:t>
            </a:r>
            <a:r>
              <a:rPr lang="en-US" sz="16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Guilherme Rafael Santos, Luis Ricardo </a:t>
            </a:r>
            <a:r>
              <a:rPr lang="en-US" sz="1600" dirty="0" err="1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Gerbelli</a:t>
            </a:r>
            <a:r>
              <a:rPr lang="en-US" sz="16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CC54D27-4492-4FC6-ABE2-A12FB2904F0C}"/>
              </a:ext>
            </a:extLst>
          </p:cNvPr>
          <p:cNvGrpSpPr/>
          <p:nvPr/>
        </p:nvGrpSpPr>
        <p:grpSpPr>
          <a:xfrm>
            <a:off x="211048" y="1502310"/>
            <a:ext cx="3550579" cy="3010727"/>
            <a:chOff x="158286" y="1116559"/>
            <a:chExt cx="2662934" cy="2258045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E3674BD8-BD05-49EC-8842-3CA805CF12B8}"/>
                </a:ext>
              </a:extLst>
            </p:cNvPr>
            <p:cNvSpPr txBox="1"/>
            <p:nvPr/>
          </p:nvSpPr>
          <p:spPr>
            <a:xfrm>
              <a:off x="166162" y="1116559"/>
              <a:ext cx="2512291" cy="24434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19051" tIns="19051" rIns="19051" bIns="19051" numCol="1" spcCol="38100" rtlCol="0" anchor="ctr">
              <a:spAutoFit/>
            </a:bodyPr>
            <a:lstStyle/>
            <a:p>
              <a:pPr defTabSz="685783" latinLnBrk="1"/>
              <a:r>
                <a:rPr lang="pt-BR" sz="1867" b="1" i="1" dirty="0">
                  <a:solidFill>
                    <a:srgbClr val="106E3F"/>
                  </a:solidFill>
                  <a:latin typeface="Calibri" panose="020F0502020204030204"/>
                </a:rPr>
                <a:t>Objective</a:t>
              </a:r>
            </a:p>
          </p:txBody>
        </p:sp>
        <p:sp>
          <p:nvSpPr>
            <p:cNvPr id="54" name="Shape 79">
              <a:extLst>
                <a:ext uri="{FF2B5EF4-FFF2-40B4-BE49-F238E27FC236}">
                  <a16:creationId xmlns:a16="http://schemas.microsoft.com/office/drawing/2014/main" id="{0EAC524B-5D7A-4905-9065-814AE0375088}"/>
                </a:ext>
              </a:extLst>
            </p:cNvPr>
            <p:cNvSpPr/>
            <p:nvPr/>
          </p:nvSpPr>
          <p:spPr>
            <a:xfrm>
              <a:off x="158286" y="1330370"/>
              <a:ext cx="2662934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  <a:miter lim="400000"/>
            </a:ln>
          </p:spPr>
          <p:txBody>
            <a:bodyPr lIns="0" tIns="0" rIns="0" bIns="0" anchor="ctr"/>
            <a:lstStyle/>
            <a:p>
              <a:pPr defTabSz="685783"/>
              <a:endParaRPr lang="pt-BR" sz="270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5" name="CaixaDeTexto 3">
              <a:extLst>
                <a:ext uri="{FF2B5EF4-FFF2-40B4-BE49-F238E27FC236}">
                  <a16:creationId xmlns:a16="http://schemas.microsoft.com/office/drawing/2014/main" id="{7906ED28-2B51-4907-98B5-A1A3906E2645}"/>
                </a:ext>
              </a:extLst>
            </p:cNvPr>
            <p:cNvSpPr txBox="1"/>
            <p:nvPr/>
          </p:nvSpPr>
          <p:spPr>
            <a:xfrm>
              <a:off x="166521" y="2382025"/>
              <a:ext cx="2642637" cy="992579"/>
            </a:xfrm>
            <a:prstGeom prst="rect">
              <a:avLst/>
            </a:prstGeom>
            <a:solidFill>
              <a:srgbClr val="146B98"/>
            </a:solidFill>
            <a:ln>
              <a:solidFill>
                <a:schemeClr val="tx2"/>
              </a:solidFill>
            </a:ln>
          </p:spPr>
          <p:txBody>
            <a:bodyPr wrap="square" rtlCol="0">
              <a:spAutoFit/>
            </a:bodyPr>
            <a:lstStyle/>
            <a:p>
              <a:pPr algn="ctr" defTabSz="685783"/>
              <a:r>
                <a:rPr lang="en-US" sz="16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Prediction modeling for Diesel Engine, Transmission and Final Driver failure and its needs for preventive maintenance in Haul Trucks, Excavators and Track loaders</a:t>
              </a:r>
              <a:r>
                <a:rPr lang="en-US" sz="16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endParaRPr lang="pt-BR" sz="16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59" name="CaixaDeTexto 42">
            <a:extLst>
              <a:ext uri="{FF2B5EF4-FFF2-40B4-BE49-F238E27FC236}">
                <a16:creationId xmlns:a16="http://schemas.microsoft.com/office/drawing/2014/main" id="{5602D4F1-0659-42A9-A7E3-187FFFBD26F5}"/>
              </a:ext>
            </a:extLst>
          </p:cNvPr>
          <p:cNvSpPr txBox="1"/>
          <p:nvPr/>
        </p:nvSpPr>
        <p:spPr>
          <a:xfrm>
            <a:off x="7520022" y="1979160"/>
            <a:ext cx="1513235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defTabSz="685783"/>
            <a:r>
              <a:rPr lang="pt-BR" sz="1400" b="1" dirty="0">
                <a:ln/>
                <a:solidFill>
                  <a:srgbClr val="002060"/>
                </a:solidFill>
                <a:latin typeface="Calibri" panose="020F0502020204030204"/>
              </a:rPr>
              <a:t>Data Treatment &amp;</a:t>
            </a:r>
          </a:p>
          <a:p>
            <a:pPr defTabSz="685783"/>
            <a:r>
              <a:rPr lang="pt-BR" sz="1400" b="1" dirty="0">
                <a:ln/>
                <a:solidFill>
                  <a:srgbClr val="002060"/>
                </a:solidFill>
                <a:latin typeface="Calibri" panose="020F0502020204030204"/>
              </a:rPr>
              <a:t>Modeling</a:t>
            </a:r>
          </a:p>
        </p:txBody>
      </p:sp>
      <p:sp>
        <p:nvSpPr>
          <p:cNvPr id="61" name="CaixaDeTexto 42">
            <a:extLst>
              <a:ext uri="{FF2B5EF4-FFF2-40B4-BE49-F238E27FC236}">
                <a16:creationId xmlns:a16="http://schemas.microsoft.com/office/drawing/2014/main" id="{7D38D044-D47A-45F4-B455-6F8AB7919830}"/>
              </a:ext>
            </a:extLst>
          </p:cNvPr>
          <p:cNvSpPr txBox="1"/>
          <p:nvPr/>
        </p:nvSpPr>
        <p:spPr>
          <a:xfrm>
            <a:off x="10367419" y="1959089"/>
            <a:ext cx="720069" cy="30777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defTabSz="685783"/>
            <a:r>
              <a:rPr lang="pt-BR" sz="1400" b="1" dirty="0">
                <a:ln/>
                <a:solidFill>
                  <a:srgbClr val="002060"/>
                </a:solidFill>
                <a:latin typeface="Calibri" panose="020F0502020204030204"/>
              </a:rPr>
              <a:t>Output</a:t>
            </a:r>
          </a:p>
        </p:txBody>
      </p:sp>
      <p:sp>
        <p:nvSpPr>
          <p:cNvPr id="62" name="Arrow: Right 26">
            <a:extLst>
              <a:ext uri="{FF2B5EF4-FFF2-40B4-BE49-F238E27FC236}">
                <a16:creationId xmlns:a16="http://schemas.microsoft.com/office/drawing/2014/main" id="{1FF2E02B-4646-4098-8110-9AA1AD3ED0DA}"/>
              </a:ext>
            </a:extLst>
          </p:cNvPr>
          <p:cNvSpPr/>
          <p:nvPr/>
        </p:nvSpPr>
        <p:spPr bwMode="auto">
          <a:xfrm>
            <a:off x="9131419" y="2092592"/>
            <a:ext cx="532603" cy="224024"/>
          </a:xfrm>
          <a:prstGeom prst="rightArrow">
            <a:avLst/>
          </a:prstGeom>
          <a:solidFill>
            <a:srgbClr val="007E7A"/>
          </a:solidFill>
          <a:ln w="9525" cap="flat" cmpd="sng" algn="ctr">
            <a:solidFill>
              <a:srgbClr val="474747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1" rIns="68580" bIns="34291" numCol="1" rtlCol="0" anchor="t" anchorCtr="0" compatLnSpc="1">
            <a:prstTxWarp prst="textNoShape">
              <a:avLst/>
            </a:prstTxWarp>
          </a:bodyPr>
          <a:lstStyle/>
          <a:p>
            <a:pPr algn="ctr" defTabSz="685783">
              <a:defRPr/>
            </a:pPr>
            <a:endParaRPr lang="pt-BR" sz="900" kern="0" dirty="0">
              <a:solidFill>
                <a:srgbClr val="474747"/>
              </a:solidFill>
              <a:latin typeface="Arial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C17C60F-B392-44A6-893E-6CC2FACC26DB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18" t="22483" r="22715" b="21641"/>
          <a:stretch/>
        </p:blipFill>
        <p:spPr>
          <a:xfrm>
            <a:off x="7599739" y="2662392"/>
            <a:ext cx="493045" cy="49224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AD39505-FE97-4702-88AD-D73B8804872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192846" y="3617000"/>
            <a:ext cx="4696565" cy="21448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377C4EF-0657-4BE5-9343-8F3284EC088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095220" y="4699689"/>
            <a:ext cx="2498689" cy="1601103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4161CFF4-9483-41B6-85FF-60E438A5F7F6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17" t="11694" r="29250" b="6380"/>
          <a:stretch/>
        </p:blipFill>
        <p:spPr>
          <a:xfrm>
            <a:off x="11174257" y="-2843"/>
            <a:ext cx="839305" cy="92457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529A48A-63C3-4CE4-BFFA-43095BFE1A63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263" r="3626" b="23998"/>
          <a:stretch/>
        </p:blipFill>
        <p:spPr>
          <a:xfrm>
            <a:off x="222028" y="1820877"/>
            <a:ext cx="3539600" cy="1374353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F0F8C7C9-AB4A-4357-946C-7FFE733FA8B8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9665" b="89963" l="17456" r="86035">
                        <a14:foregroundMark x1="17456" y1="42379" x2="17456" y2="42379"/>
                        <a14:foregroundMark x1="17456" y1="42379" x2="17456" y2="42379"/>
                      </a14:backgroundRemoval>
                    </a14:imgEffect>
                  </a14:imgLayer>
                </a14:imgProps>
              </a:ext>
            </a:extLst>
          </a:blip>
          <a:srcRect l="9718" r="49096" b="34820"/>
          <a:stretch/>
        </p:blipFill>
        <p:spPr>
          <a:xfrm>
            <a:off x="8229600" y="2469334"/>
            <a:ext cx="694264" cy="737044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234E2700-010A-4F25-8063-462D8EF74D7C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22" r="21840"/>
          <a:stretch/>
        </p:blipFill>
        <p:spPr>
          <a:xfrm>
            <a:off x="9747561" y="1002332"/>
            <a:ext cx="683024" cy="626189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8DE64B32-1A21-4614-BD1F-B6381418D3FE}"/>
              </a:ext>
            </a:extLst>
          </p:cNvPr>
          <p:cNvSpPr txBox="1"/>
          <p:nvPr/>
        </p:nvSpPr>
        <p:spPr>
          <a:xfrm>
            <a:off x="10356056" y="1184905"/>
            <a:ext cx="14091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Feb/17 – to date</a:t>
            </a:r>
          </a:p>
        </p:txBody>
      </p:sp>
      <p:sp>
        <p:nvSpPr>
          <p:cNvPr id="50" name="Title 19">
            <a:extLst>
              <a:ext uri="{FF2B5EF4-FFF2-40B4-BE49-F238E27FC236}">
                <a16:creationId xmlns:a16="http://schemas.microsoft.com/office/drawing/2014/main" id="{2C6CE92D-91E2-45D3-AB1D-76D9F4256DD6}"/>
              </a:ext>
            </a:extLst>
          </p:cNvPr>
          <p:cNvSpPr txBox="1">
            <a:spLocks/>
          </p:cNvSpPr>
          <p:nvPr/>
        </p:nvSpPr>
        <p:spPr bwMode="auto">
          <a:xfrm>
            <a:off x="2854944" y="171347"/>
            <a:ext cx="5898200" cy="4845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noAutofit/>
          </a:bodyPr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191919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191919"/>
                </a:solidFill>
                <a:latin typeface="HelvNeue Light for IBM" pitchFamily="34" charset="0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191919"/>
                </a:solidFill>
                <a:latin typeface="HelvNeue Light for IBM" pitchFamily="34" charset="0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191919"/>
                </a:solidFill>
                <a:latin typeface="HelvNeue Light for IBM" pitchFamily="34" charset="0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191919"/>
                </a:solidFill>
                <a:latin typeface="HelvNeue Light for IBM" pitchFamily="34" charset="0"/>
              </a:defRPr>
            </a:lvl5pPr>
            <a:lvl6pPr marL="457189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191919"/>
                </a:solidFill>
                <a:latin typeface="HelvNeue Light for IBM" pitchFamily="34" charset="0"/>
              </a:defRPr>
            </a:lvl6pPr>
            <a:lvl7pPr marL="914377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191919"/>
                </a:solidFill>
                <a:latin typeface="HelvNeue Light for IBM" pitchFamily="34" charset="0"/>
              </a:defRPr>
            </a:lvl7pPr>
            <a:lvl8pPr marL="1371566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191919"/>
                </a:solidFill>
                <a:latin typeface="HelvNeue Light for IBM" pitchFamily="34" charset="0"/>
              </a:defRPr>
            </a:lvl8pPr>
            <a:lvl9pPr marL="1828754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191919"/>
                </a:solidFill>
                <a:latin typeface="HelvNeue Light for IBM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</a:pPr>
            <a:r>
              <a:rPr lang="en-US" sz="3200" b="1" kern="0" dirty="0">
                <a:solidFill>
                  <a:schemeClr val="tx1"/>
                </a:solidFill>
                <a:latin typeface="Arial Narrow" panose="020B0606020202030204" pitchFamily="34" charset="0"/>
              </a:rPr>
              <a:t>Engines Predictive Maintenance</a:t>
            </a:r>
            <a:br>
              <a:rPr lang="en-US" sz="2400" kern="0" dirty="0">
                <a:solidFill>
                  <a:schemeClr val="tx1"/>
                </a:solidFill>
                <a:latin typeface="Arial Narrow" panose="020B0606020202030204" pitchFamily="34" charset="0"/>
              </a:rPr>
            </a:br>
            <a:r>
              <a:rPr lang="en-US" sz="2400" dirty="0">
                <a:solidFill>
                  <a:schemeClr val="tx1"/>
                </a:solidFill>
                <a:latin typeface="Arial Narrow" panose="020B0606020202030204" pitchFamily="34" charset="0"/>
              </a:rPr>
              <a:t>Haul Trucks:</a:t>
            </a:r>
            <a:r>
              <a:rPr lang="pt-BR" altLang="pt-BR" sz="2400" dirty="0">
                <a:solidFill>
                  <a:schemeClr val="tx1"/>
                </a:solidFill>
                <a:latin typeface="Arial Narrow" panose="020B0606020202030204" pitchFamily="34" charset="0"/>
              </a:rPr>
              <a:t> Predictive Modeling DIFL</a:t>
            </a:r>
            <a:endParaRPr lang="en-US" sz="2400" kern="0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25DD5650-350E-4D49-97D6-9AD2989EB9E5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1400" y="6362700"/>
            <a:ext cx="990600" cy="49530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84A28D57-22F1-834E-9271-4C5FCF9F13A6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9441" y="6348868"/>
            <a:ext cx="487918" cy="509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058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07" name="Picture 39" descr="Image result for data source">
            <a:extLst>
              <a:ext uri="{FF2B5EF4-FFF2-40B4-BE49-F238E27FC236}">
                <a16:creationId xmlns:a16="http://schemas.microsoft.com/office/drawing/2014/main" id="{75F9451A-C7BE-490F-8B97-A9AB8BA93A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8776" y="1986541"/>
            <a:ext cx="489729" cy="489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146" name="Object 3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25191" y="858441"/>
          <a:ext cx="0" cy="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8" name="think-cell Slide" r:id="rId6" imgW="360" imgH="360" progId="TCLayout.ActiveDocument.1">
                  <p:embed/>
                </p:oleObj>
              </mc:Choice>
              <mc:Fallback>
                <p:oleObj name="think-cell Slide" r:id="rId6" imgW="360" imgH="360" progId="TCLayout.ActiveDocument.1">
                  <p:embed/>
                  <p:pic>
                    <p:nvPicPr>
                      <p:cNvPr id="6146" name="Object 3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5191" y="858441"/>
                        <a:ext cx="0" cy="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/>
          <p:cNvSpPr/>
          <p:nvPr>
            <p:custDataLst>
              <p:tags r:id="rId3"/>
            </p:custDataLst>
          </p:nvPr>
        </p:nvSpPr>
        <p:spPr bwMode="auto">
          <a:xfrm>
            <a:off x="1534717" y="764383"/>
            <a:ext cx="38100" cy="245269"/>
          </a:xfrm>
          <a:prstGeom prst="rect">
            <a:avLst/>
          </a:prstGeom>
          <a:blipFill dpi="0" rotWithShape="1">
            <a:blip r:embed="rId8">
              <a:alphaModFix/>
            </a:blip>
            <a:srcRect/>
            <a:tile tx="0" ty="0" sx="100000" sy="100000" flip="none" algn="tl"/>
          </a:blip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wrap="none" lIns="0" tIns="0" rIns="0" bIns="0" anchor="ctr"/>
          <a:lstStyle/>
          <a:p>
            <a:pPr defTabSz="685783" latinLnBrk="1">
              <a:defRPr/>
            </a:pPr>
            <a:endParaRPr lang="en-GB" sz="525" dirty="0">
              <a:solidFill>
                <a:srgbClr val="FFFFFF"/>
              </a:solidFill>
              <a:latin typeface="Helvetica Neue"/>
              <a:sym typeface="Helvetica Neue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63ECDE9-64B1-4A59-B9F6-109BEF3D4DEA}"/>
              </a:ext>
            </a:extLst>
          </p:cNvPr>
          <p:cNvGrpSpPr/>
          <p:nvPr/>
        </p:nvGrpSpPr>
        <p:grpSpPr>
          <a:xfrm>
            <a:off x="210755" y="4827216"/>
            <a:ext cx="3945264" cy="1395384"/>
            <a:chOff x="200966" y="2503726"/>
            <a:chExt cx="2273496" cy="1046538"/>
          </a:xfrm>
        </p:grpSpPr>
        <p:sp>
          <p:nvSpPr>
            <p:cNvPr id="128" name="TextBox 127"/>
            <p:cNvSpPr txBox="1"/>
            <p:nvPr/>
          </p:nvSpPr>
          <p:spPr>
            <a:xfrm>
              <a:off x="237938" y="2503726"/>
              <a:ext cx="2178051" cy="24434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19051" tIns="19051" rIns="19051" bIns="19051" numCol="1" spcCol="38100" rtlCol="0" anchor="ctr">
              <a:spAutoFit/>
            </a:bodyPr>
            <a:lstStyle/>
            <a:p>
              <a:pPr defTabSz="685783" latinLnBrk="1"/>
              <a:r>
                <a:rPr lang="pt-BR" sz="1867" b="1" i="1" dirty="0">
                  <a:solidFill>
                    <a:srgbClr val="106E3F"/>
                  </a:solidFill>
                  <a:latin typeface="Calibri" panose="020F0502020204030204"/>
                </a:rPr>
                <a:t>Benefits</a:t>
              </a:r>
            </a:p>
          </p:txBody>
        </p:sp>
        <p:sp>
          <p:nvSpPr>
            <p:cNvPr id="129" name="Shape 79"/>
            <p:cNvSpPr/>
            <p:nvPr/>
          </p:nvSpPr>
          <p:spPr>
            <a:xfrm>
              <a:off x="231508" y="2729803"/>
              <a:ext cx="2184480" cy="11605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  <a:miter lim="400000"/>
            </a:ln>
          </p:spPr>
          <p:txBody>
            <a:bodyPr lIns="0" tIns="0" rIns="0" bIns="0" anchor="ctr"/>
            <a:lstStyle/>
            <a:p>
              <a:pPr defTabSz="685783"/>
              <a:endParaRPr lang="pt-BR" sz="270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8" name="CaixaDeTexto 57"/>
            <p:cNvSpPr txBox="1"/>
            <p:nvPr/>
          </p:nvSpPr>
          <p:spPr>
            <a:xfrm>
              <a:off x="200966" y="2788709"/>
              <a:ext cx="2273496" cy="761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46" indent="-171446">
                <a:spcAft>
                  <a:spcPts val="800"/>
                </a:spcAft>
                <a:buFont typeface="Wingdings" panose="05000000000000000000" pitchFamily="2" charset="2"/>
                <a:buChar char="ü"/>
              </a:pPr>
              <a:r>
                <a:rPr lang="pt-BR" sz="1333" dirty="0">
                  <a:solidFill>
                    <a:schemeClr val="tx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Robust strategy to determine where to place new stores</a:t>
              </a:r>
            </a:p>
            <a:p>
              <a:pPr marL="171446" indent="-171446">
                <a:spcAft>
                  <a:spcPts val="800"/>
                </a:spcAft>
                <a:buFont typeface="Wingdings" panose="05000000000000000000" pitchFamily="2" charset="2"/>
                <a:buChar char="ü"/>
              </a:pPr>
              <a:r>
                <a:rPr lang="pt-BR" sz="1333" dirty="0">
                  <a:solidFill>
                    <a:schemeClr val="tx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Accurate prediction of revenue for the new stores and empowerment of decision makers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A57C3432-B7C4-4B51-86E1-D02D2F6AD3AC}"/>
              </a:ext>
            </a:extLst>
          </p:cNvPr>
          <p:cNvGrpSpPr/>
          <p:nvPr/>
        </p:nvGrpSpPr>
        <p:grpSpPr>
          <a:xfrm>
            <a:off x="4185382" y="4062157"/>
            <a:ext cx="7725196" cy="1581458"/>
            <a:chOff x="3165468" y="3441684"/>
            <a:chExt cx="5380932" cy="1186094"/>
          </a:xfrm>
        </p:grpSpPr>
        <p:sp>
          <p:nvSpPr>
            <p:cNvPr id="14" name="TextBox 13"/>
            <p:cNvSpPr txBox="1"/>
            <p:nvPr/>
          </p:nvSpPr>
          <p:spPr>
            <a:xfrm>
              <a:off x="3220818" y="3441684"/>
              <a:ext cx="2263214" cy="24434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19051" tIns="19051" rIns="19051" bIns="19051" numCol="1" spcCol="38100" rtlCol="0" anchor="ctr">
              <a:spAutoFit/>
            </a:bodyPr>
            <a:lstStyle/>
            <a:p>
              <a:pPr defTabSz="685783" latinLnBrk="1"/>
              <a:r>
                <a:rPr lang="pt-BR" sz="1867" b="1" i="1" dirty="0">
                  <a:solidFill>
                    <a:srgbClr val="106E3F"/>
                  </a:solidFill>
                  <a:latin typeface="Calibri" panose="020F0502020204030204"/>
                </a:rPr>
                <a:t>Results Examples</a:t>
              </a:r>
              <a:endParaRPr lang="pt-BR" sz="1867" b="1" i="1" baseline="30000" dirty="0">
                <a:solidFill>
                  <a:srgbClr val="106E3F"/>
                </a:solidFill>
                <a:latin typeface="Calibri" panose="020F0502020204030204"/>
              </a:endParaRPr>
            </a:p>
          </p:txBody>
        </p:sp>
        <p:sp>
          <p:nvSpPr>
            <p:cNvPr id="15" name="Shape 79"/>
            <p:cNvSpPr/>
            <p:nvPr/>
          </p:nvSpPr>
          <p:spPr>
            <a:xfrm flipV="1">
              <a:off x="3165468" y="3639778"/>
              <a:ext cx="5380932" cy="16158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  <a:miter lim="400000"/>
            </a:ln>
          </p:spPr>
          <p:txBody>
            <a:bodyPr lIns="0" tIns="0" rIns="0" bIns="0" anchor="ctr"/>
            <a:lstStyle/>
            <a:p>
              <a:pPr defTabSz="685783"/>
              <a:endParaRPr lang="pt-BR" sz="270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7" name="CaixaDeTexto 56"/>
            <p:cNvSpPr txBox="1"/>
            <p:nvPr/>
          </p:nvSpPr>
          <p:spPr>
            <a:xfrm>
              <a:off x="3165470" y="3789326"/>
              <a:ext cx="2216976" cy="8384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28594" indent="-228594" defTabSz="685783">
                <a:spcBef>
                  <a:spcPts val="800"/>
                </a:spcBef>
                <a:buFont typeface="Arial" panose="020B0604020202020204" pitchFamily="34" charset="0"/>
                <a:buChar char="•"/>
              </a:pPr>
              <a:r>
                <a:rPr lang="pt-BR" sz="1333" dirty="0">
                  <a:solidFill>
                    <a:schemeClr val="tx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Spatial indication of selected regions in Brazil: areas were populated with censitary and expected revenue data to provide a visual tool for decision making.</a:t>
              </a:r>
            </a:p>
          </p:txBody>
        </p:sp>
      </p:grpSp>
      <p:sp>
        <p:nvSpPr>
          <p:cNvPr id="36" name="Title 19">
            <a:extLst>
              <a:ext uri="{FF2B5EF4-FFF2-40B4-BE49-F238E27FC236}">
                <a16:creationId xmlns:a16="http://schemas.microsoft.com/office/drawing/2014/main" id="{54F7C99D-E316-4D07-8373-4E53F513C0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4623" y="189706"/>
            <a:ext cx="3724349" cy="484717"/>
          </a:xfrm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</a:pPr>
            <a:r>
              <a:rPr lang="en-US" sz="3200" b="1" dirty="0">
                <a:latin typeface="Arial Narrow" panose="020B0606020202030204" pitchFamily="34" charset="0"/>
              </a:rPr>
              <a:t>Store location</a:t>
            </a:r>
            <a:endParaRPr lang="en-US" dirty="0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87F5B8DD-AFAB-4E48-911D-69C6D68D2315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17" t="11694" r="29250" b="6380"/>
          <a:stretch/>
        </p:blipFill>
        <p:spPr>
          <a:xfrm>
            <a:off x="11174257" y="-2843"/>
            <a:ext cx="839305" cy="924573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3D1C8293-58CF-4D27-906A-FAB715386333}"/>
              </a:ext>
            </a:extLst>
          </p:cNvPr>
          <p:cNvGrpSpPr/>
          <p:nvPr/>
        </p:nvGrpSpPr>
        <p:grpSpPr>
          <a:xfrm>
            <a:off x="4156019" y="1494988"/>
            <a:ext cx="7857543" cy="2500895"/>
            <a:chOff x="3668738" y="615918"/>
            <a:chExt cx="4376493" cy="1875671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C93DC09D-E9C3-40E9-BF96-5DF9C00AD461}"/>
                </a:ext>
              </a:extLst>
            </p:cNvPr>
            <p:cNvGrpSpPr/>
            <p:nvPr/>
          </p:nvGrpSpPr>
          <p:grpSpPr>
            <a:xfrm>
              <a:off x="3668738" y="615918"/>
              <a:ext cx="4376493" cy="1875671"/>
              <a:chOff x="3557469" y="424043"/>
              <a:chExt cx="4376493" cy="1875671"/>
            </a:xfrm>
          </p:grpSpPr>
          <p:pic>
            <p:nvPicPr>
              <p:cNvPr id="2" name="Imagem 1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920115" y="743165"/>
                <a:ext cx="539514" cy="424361"/>
              </a:xfrm>
              <a:prstGeom prst="rect">
                <a:avLst/>
              </a:prstGeom>
            </p:spPr>
          </p:pic>
          <p:pic>
            <p:nvPicPr>
              <p:cNvPr id="11" name="Imagem 10"/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723790" y="743165"/>
                <a:ext cx="334733" cy="334733"/>
              </a:xfrm>
              <a:prstGeom prst="rect">
                <a:avLst/>
              </a:prstGeom>
            </p:spPr>
          </p:pic>
          <p:sp>
            <p:nvSpPr>
              <p:cNvPr id="8" name="TextBox 7"/>
              <p:cNvSpPr txBox="1"/>
              <p:nvPr/>
            </p:nvSpPr>
            <p:spPr>
              <a:xfrm>
                <a:off x="3563899" y="424043"/>
                <a:ext cx="2050718" cy="24434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19051" tIns="19051" rIns="19051" bIns="19051" numCol="1" spcCol="38100" rtlCol="0" anchor="ctr">
                <a:spAutoFit/>
              </a:bodyPr>
              <a:lstStyle/>
              <a:p>
                <a:pPr defTabSz="685783" latinLnBrk="1"/>
                <a:r>
                  <a:rPr lang="pt-BR" sz="1867" b="1" i="1" dirty="0">
                    <a:solidFill>
                      <a:srgbClr val="106E3F"/>
                    </a:solidFill>
                    <a:latin typeface="Calibri" panose="020F0502020204030204"/>
                  </a:rPr>
                  <a:t>The Technical Architecture</a:t>
                </a:r>
                <a:endParaRPr lang="pt-BR" sz="1867" b="1" i="1" baseline="30000" dirty="0">
                  <a:solidFill>
                    <a:srgbClr val="106E3F"/>
                  </a:solidFill>
                  <a:latin typeface="Calibri" panose="020F0502020204030204"/>
                </a:endParaRPr>
              </a:p>
            </p:txBody>
          </p:sp>
          <p:sp>
            <p:nvSpPr>
              <p:cNvPr id="9" name="Shape 79"/>
              <p:cNvSpPr/>
              <p:nvPr/>
            </p:nvSpPr>
            <p:spPr>
              <a:xfrm flipV="1">
                <a:off x="3557469" y="638296"/>
                <a:ext cx="4323089" cy="11826"/>
              </a:xfrm>
              <a:prstGeom prst="line">
                <a:avLst/>
              </a:prstGeom>
              <a:ln w="50800">
                <a:solidFill>
                  <a:schemeClr val="bg1">
                    <a:lumMod val="65000"/>
                  </a:schemeClr>
                </a:solidFill>
                <a:miter lim="400000"/>
              </a:ln>
            </p:spPr>
            <p:txBody>
              <a:bodyPr lIns="0" tIns="0" rIns="0" bIns="0" anchor="ctr"/>
              <a:lstStyle/>
              <a:p>
                <a:pPr defTabSz="685783"/>
                <a:endParaRPr lang="pt-BR" sz="270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1" name="Retângulo de cantos arredondados 40"/>
              <p:cNvSpPr/>
              <p:nvPr/>
            </p:nvSpPr>
            <p:spPr>
              <a:xfrm>
                <a:off x="3642502" y="1280628"/>
                <a:ext cx="967752" cy="1019086"/>
              </a:xfrm>
              <a:prstGeom prst="roundRect">
                <a:avLst/>
              </a:prstGeom>
              <a:solidFill>
                <a:srgbClr val="5B9BD5"/>
              </a:solidFill>
              <a:ln w="12700" cap="flat" cmpd="sng" algn="ctr">
                <a:solidFill>
                  <a:srgbClr val="5B9BD5">
                    <a:shade val="50000"/>
                  </a:srgbClr>
                </a:solidFill>
                <a:prstDash val="solid"/>
                <a:miter lim="800000"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txBody>
              <a:bodyPr lIns="60960" rIns="60960" rtlCol="0" anchor="ctr"/>
              <a:lstStyle/>
              <a:p>
                <a:pPr marL="228594" indent="-228594" defTabSz="685783">
                  <a:buFont typeface="Arial" panose="020B0604020202020204" pitchFamily="34" charset="0"/>
                  <a:buChar char="•"/>
                  <a:defRPr/>
                </a:pPr>
                <a:r>
                  <a:rPr lang="pt-BR" sz="1333" kern="0" dirty="0">
                    <a:solidFill>
                      <a:prstClr val="white"/>
                    </a:solidFill>
                    <a:latin typeface="Calibri" panose="020F0502020204030204"/>
                  </a:rPr>
                  <a:t>Censitary data (social, demographic and economic)</a:t>
                </a:r>
              </a:p>
              <a:p>
                <a:pPr marL="228594" indent="-228594" defTabSz="685783">
                  <a:buFont typeface="Arial" panose="020B0604020202020204" pitchFamily="34" charset="0"/>
                  <a:buChar char="•"/>
                  <a:defRPr/>
                </a:pPr>
                <a:r>
                  <a:rPr lang="pt-BR" sz="1333" kern="0" dirty="0" err="1">
                    <a:solidFill>
                      <a:prstClr val="white"/>
                    </a:solidFill>
                    <a:latin typeface="Calibri" panose="020F0502020204030204"/>
                  </a:rPr>
                  <a:t>Historical</a:t>
                </a:r>
                <a:r>
                  <a:rPr lang="pt-BR" sz="1333" kern="0" dirty="0">
                    <a:solidFill>
                      <a:prstClr val="white"/>
                    </a:solidFill>
                    <a:latin typeface="Calibri" panose="020F0502020204030204"/>
                  </a:rPr>
                  <a:t> </a:t>
                </a:r>
                <a:r>
                  <a:rPr lang="pt-BR" sz="1333" kern="0" dirty="0" err="1">
                    <a:solidFill>
                      <a:prstClr val="white"/>
                    </a:solidFill>
                    <a:latin typeface="Calibri" panose="020F0502020204030204"/>
                  </a:rPr>
                  <a:t>sell</a:t>
                </a:r>
                <a:r>
                  <a:rPr lang="pt-BR" sz="1333" kern="0" dirty="0">
                    <a:solidFill>
                      <a:prstClr val="white"/>
                    </a:solidFill>
                    <a:latin typeface="Calibri" panose="020F0502020204030204"/>
                  </a:rPr>
                  <a:t> out data</a:t>
                </a:r>
              </a:p>
            </p:txBody>
          </p:sp>
          <p:sp>
            <p:nvSpPr>
              <p:cNvPr id="47" name="Arrow: Right 26"/>
              <p:cNvSpPr/>
              <p:nvPr/>
            </p:nvSpPr>
            <p:spPr bwMode="auto">
              <a:xfrm>
                <a:off x="4475386" y="853578"/>
                <a:ext cx="320161" cy="168018"/>
              </a:xfrm>
              <a:prstGeom prst="rightArrow">
                <a:avLst/>
              </a:prstGeom>
              <a:solidFill>
                <a:srgbClr val="007E7A"/>
              </a:solidFill>
              <a:ln w="9525" cap="flat" cmpd="sng" algn="ctr">
                <a:solidFill>
                  <a:srgbClr val="474747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68580" tIns="34291" rIns="68580" bIns="34291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 defTabSz="685783">
                  <a:defRPr/>
                </a:pPr>
                <a:endParaRPr lang="pt-BR" sz="900" kern="0" dirty="0">
                  <a:solidFill>
                    <a:srgbClr val="474747"/>
                  </a:solidFill>
                  <a:latin typeface="Arial" charset="0"/>
                </a:endParaRPr>
              </a:p>
            </p:txBody>
          </p:sp>
          <p:sp>
            <p:nvSpPr>
              <p:cNvPr id="49" name="CaixaDeTexto 48"/>
              <p:cNvSpPr txBox="1"/>
              <p:nvPr/>
            </p:nvSpPr>
            <p:spPr>
              <a:xfrm>
                <a:off x="6620651" y="1177866"/>
                <a:ext cx="1313311" cy="8384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28594" indent="-228594" defTabSz="685783">
                  <a:buFont typeface="Arial" panose="020B0604020202020204" pitchFamily="34" charset="0"/>
                  <a:buChar char="•"/>
                </a:pPr>
                <a:r>
                  <a:rPr lang="pt-BR" sz="1333" dirty="0">
                    <a:solidFill>
                      <a:prstClr val="black"/>
                    </a:solidFill>
                    <a:latin typeface="Calibri" panose="020F0502020204030204"/>
                  </a:rPr>
                  <a:t>Predicted revenue of new store locations with the increment of error (RMSE)</a:t>
                </a:r>
              </a:p>
              <a:p>
                <a:pPr marL="228594" indent="-228594" defTabSz="685783">
                  <a:buFont typeface="Arial" panose="020B0604020202020204" pitchFamily="34" charset="0"/>
                  <a:buChar char="•"/>
                </a:pPr>
                <a:r>
                  <a:rPr lang="pt-BR" sz="1333" dirty="0">
                    <a:solidFill>
                      <a:prstClr val="black"/>
                    </a:solidFill>
                    <a:latin typeface="Calibri" panose="020F0502020204030204"/>
                  </a:rPr>
                  <a:t>Indication of best regions to open new profitable stores</a:t>
                </a:r>
              </a:p>
            </p:txBody>
          </p:sp>
        </p:grpSp>
        <p:sp>
          <p:nvSpPr>
            <p:cNvPr id="43" name="CaixaDeTexto 42"/>
            <p:cNvSpPr txBox="1"/>
            <p:nvPr/>
          </p:nvSpPr>
          <p:spPr>
            <a:xfrm>
              <a:off x="4078997" y="963693"/>
              <a:ext cx="394814" cy="39241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harsh" dir="t"/>
              </a:scene3d>
              <a:sp3d extrusionH="57150" prstMaterial="matte">
                <a:bevelT w="63500" h="12700" prst="angle"/>
                <a:contourClr>
                  <a:schemeClr val="bg1">
                    <a:lumMod val="65000"/>
                  </a:schemeClr>
                </a:contourClr>
              </a:sp3d>
            </a:bodyPr>
            <a:lstStyle/>
            <a:p>
              <a:pPr defTabSz="685783"/>
              <a:r>
                <a:rPr lang="pt-BR" sz="1400" b="1" dirty="0">
                  <a:ln/>
                  <a:solidFill>
                    <a:srgbClr val="002060"/>
                  </a:solidFill>
                  <a:latin typeface="Calibri" panose="020F0502020204030204"/>
                </a:rPr>
                <a:t>Model </a:t>
              </a:r>
            </a:p>
            <a:p>
              <a:pPr defTabSz="685783"/>
              <a:r>
                <a:rPr lang="pt-BR" sz="1400" b="1" dirty="0">
                  <a:ln/>
                  <a:solidFill>
                    <a:srgbClr val="002060"/>
                  </a:solidFill>
                  <a:latin typeface="Calibri" panose="020F0502020204030204"/>
                </a:rPr>
                <a:t>Inputs</a:t>
              </a:r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71DB8C5A-3646-40AB-A6F5-A03D92787D7B}"/>
              </a:ext>
            </a:extLst>
          </p:cNvPr>
          <p:cNvSpPr txBox="1"/>
          <p:nvPr/>
        </p:nvSpPr>
        <p:spPr>
          <a:xfrm>
            <a:off x="211048" y="895185"/>
            <a:ext cx="9066061" cy="57201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9051" tIns="19051" rIns="19051" bIns="19051" numCol="1" spcCol="38100" rtlCol="0" anchor="ctr">
            <a:spAutoFit/>
          </a:bodyPr>
          <a:lstStyle/>
          <a:p>
            <a:pPr defTabSz="685783" latinLnBrk="1"/>
            <a:r>
              <a:rPr lang="pt-BR" sz="1867" b="1" i="1" dirty="0">
                <a:solidFill>
                  <a:srgbClr val="106E3F"/>
                </a:solidFill>
                <a:latin typeface="Calibri" panose="020F0502020204030204"/>
              </a:rPr>
              <a:t>Client: </a:t>
            </a:r>
            <a:r>
              <a:rPr lang="pt-BR" sz="1867" b="1" i="1" dirty="0">
                <a:latin typeface="Calibri" panose="020F0502020204030204"/>
              </a:rPr>
              <a:t>Leading </a:t>
            </a:r>
            <a:r>
              <a:rPr lang="pt-BR" sz="1867" b="1" i="1" dirty="0">
                <a:solidFill>
                  <a:schemeClr val="tx2"/>
                </a:solidFill>
                <a:latin typeface="Calibri" panose="020F0502020204030204"/>
              </a:rPr>
              <a:t>multinational retailer, one of the largest hypermarket chains in the world</a:t>
            </a:r>
            <a:endParaRPr lang="pt-BR" sz="2133" b="1" i="1" dirty="0">
              <a:solidFill>
                <a:schemeClr val="tx2"/>
              </a:solidFill>
              <a:latin typeface="Calibri" panose="020F0502020204030204"/>
            </a:endParaRPr>
          </a:p>
          <a:p>
            <a:pPr defTabSz="685783" latinLnBrk="1"/>
            <a:r>
              <a:rPr lang="pt-BR" sz="1600" b="1" i="1" dirty="0">
                <a:solidFill>
                  <a:srgbClr val="106E3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IBM Team: </a:t>
            </a:r>
            <a:r>
              <a:rPr lang="pt-BR" sz="1600" dirty="0" err="1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Luis</a:t>
            </a:r>
            <a:r>
              <a:rPr lang="pt-BR" sz="16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1600" dirty="0" err="1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Gerbelli</a:t>
            </a:r>
            <a:r>
              <a:rPr lang="pt-BR" sz="16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Leandro </a:t>
            </a:r>
            <a:r>
              <a:rPr lang="pt-BR" sz="1600" dirty="0" err="1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Consentino</a:t>
            </a:r>
            <a:endParaRPr lang="pt-BR" sz="1600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CC54D27-4492-4FC6-ABE2-A12FB2904F0C}"/>
              </a:ext>
            </a:extLst>
          </p:cNvPr>
          <p:cNvGrpSpPr/>
          <p:nvPr/>
        </p:nvGrpSpPr>
        <p:grpSpPr>
          <a:xfrm>
            <a:off x="211048" y="1522356"/>
            <a:ext cx="3550579" cy="3370591"/>
            <a:chOff x="158286" y="1095295"/>
            <a:chExt cx="2662934" cy="2527943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E3674BD8-BD05-49EC-8842-3CA805CF12B8}"/>
                </a:ext>
              </a:extLst>
            </p:cNvPr>
            <p:cNvSpPr txBox="1"/>
            <p:nvPr/>
          </p:nvSpPr>
          <p:spPr>
            <a:xfrm>
              <a:off x="166162" y="1095295"/>
              <a:ext cx="2512291" cy="24434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19051" tIns="19051" rIns="19051" bIns="19051" numCol="1" spcCol="38100" rtlCol="0" anchor="ctr">
              <a:spAutoFit/>
            </a:bodyPr>
            <a:lstStyle/>
            <a:p>
              <a:pPr defTabSz="685783" latinLnBrk="1"/>
              <a:r>
                <a:rPr lang="pt-BR" sz="1867" b="1" i="1" dirty="0">
                  <a:solidFill>
                    <a:srgbClr val="106E3F"/>
                  </a:solidFill>
                  <a:latin typeface="Calibri" panose="020F0502020204030204"/>
                </a:rPr>
                <a:t>Objective</a:t>
              </a:r>
            </a:p>
          </p:txBody>
        </p:sp>
        <p:sp>
          <p:nvSpPr>
            <p:cNvPr id="54" name="Shape 79">
              <a:extLst>
                <a:ext uri="{FF2B5EF4-FFF2-40B4-BE49-F238E27FC236}">
                  <a16:creationId xmlns:a16="http://schemas.microsoft.com/office/drawing/2014/main" id="{0EAC524B-5D7A-4905-9065-814AE0375088}"/>
                </a:ext>
              </a:extLst>
            </p:cNvPr>
            <p:cNvSpPr/>
            <p:nvPr/>
          </p:nvSpPr>
          <p:spPr>
            <a:xfrm>
              <a:off x="158286" y="1294930"/>
              <a:ext cx="2662934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  <a:miter lim="400000"/>
            </a:ln>
          </p:spPr>
          <p:txBody>
            <a:bodyPr lIns="0" tIns="0" rIns="0" bIns="0" anchor="ctr"/>
            <a:lstStyle/>
            <a:p>
              <a:pPr defTabSz="685783"/>
              <a:endParaRPr lang="pt-BR" sz="270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5" name="CaixaDeTexto 3">
              <a:extLst>
                <a:ext uri="{FF2B5EF4-FFF2-40B4-BE49-F238E27FC236}">
                  <a16:creationId xmlns:a16="http://schemas.microsoft.com/office/drawing/2014/main" id="{7906ED28-2B51-4907-98B5-A1A3906E2645}"/>
                </a:ext>
              </a:extLst>
            </p:cNvPr>
            <p:cNvSpPr txBox="1"/>
            <p:nvPr/>
          </p:nvSpPr>
          <p:spPr>
            <a:xfrm>
              <a:off x="159433" y="2630659"/>
              <a:ext cx="2642637" cy="992579"/>
            </a:xfrm>
            <a:prstGeom prst="rect">
              <a:avLst/>
            </a:prstGeom>
            <a:solidFill>
              <a:srgbClr val="146B98"/>
            </a:solidFill>
            <a:ln>
              <a:solidFill>
                <a:schemeClr val="tx2"/>
              </a:solidFill>
            </a:ln>
          </p:spPr>
          <p:txBody>
            <a:bodyPr wrap="square" rtlCol="0">
              <a:spAutoFit/>
            </a:bodyPr>
            <a:lstStyle/>
            <a:p>
              <a:pPr algn="ctr" defTabSz="685783"/>
              <a:r>
                <a:rPr lang="pt-BR" sz="1600" b="1" dirty="0">
                  <a:solidFill>
                    <a:schemeClr val="bg1"/>
                  </a:solidFill>
                  <a:latin typeface="Calibri" panose="020F0502020204030204"/>
                </a:rPr>
                <a:t>Based on existing stores data, censitary data of the surroundings of these stores and new proposed store locations, predict revenue of potential new stores. </a:t>
              </a:r>
            </a:p>
          </p:txBody>
        </p:sp>
      </p:grpSp>
      <p:sp>
        <p:nvSpPr>
          <p:cNvPr id="59" name="CaixaDeTexto 42">
            <a:extLst>
              <a:ext uri="{FF2B5EF4-FFF2-40B4-BE49-F238E27FC236}">
                <a16:creationId xmlns:a16="http://schemas.microsoft.com/office/drawing/2014/main" id="{5602D4F1-0659-42A9-A7E3-187FFFBD26F5}"/>
              </a:ext>
            </a:extLst>
          </p:cNvPr>
          <p:cNvSpPr txBox="1"/>
          <p:nvPr/>
        </p:nvSpPr>
        <p:spPr>
          <a:xfrm>
            <a:off x="7823758" y="2021566"/>
            <a:ext cx="894797" cy="30777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defTabSz="685783"/>
            <a:r>
              <a:rPr lang="pt-BR" sz="1400" b="1" dirty="0">
                <a:ln/>
                <a:solidFill>
                  <a:srgbClr val="002060"/>
                </a:solidFill>
                <a:latin typeface="Calibri" panose="020F0502020204030204"/>
              </a:rPr>
              <a:t>Modeling</a:t>
            </a:r>
          </a:p>
        </p:txBody>
      </p:sp>
      <p:sp>
        <p:nvSpPr>
          <p:cNvPr id="61" name="CaixaDeTexto 42">
            <a:extLst>
              <a:ext uri="{FF2B5EF4-FFF2-40B4-BE49-F238E27FC236}">
                <a16:creationId xmlns:a16="http://schemas.microsoft.com/office/drawing/2014/main" id="{7D38D044-D47A-45F4-B455-6F8AB7919830}"/>
              </a:ext>
            </a:extLst>
          </p:cNvPr>
          <p:cNvSpPr txBox="1"/>
          <p:nvPr/>
        </p:nvSpPr>
        <p:spPr>
          <a:xfrm>
            <a:off x="10367419" y="2001494"/>
            <a:ext cx="720069" cy="30777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defTabSz="685783"/>
            <a:r>
              <a:rPr lang="pt-BR" sz="1400" b="1" dirty="0">
                <a:ln/>
                <a:solidFill>
                  <a:srgbClr val="002060"/>
                </a:solidFill>
                <a:latin typeface="Calibri" panose="020F0502020204030204"/>
              </a:rPr>
              <a:t>Output</a:t>
            </a:r>
          </a:p>
        </p:txBody>
      </p:sp>
      <p:sp>
        <p:nvSpPr>
          <p:cNvPr id="62" name="Arrow: Right 26">
            <a:extLst>
              <a:ext uri="{FF2B5EF4-FFF2-40B4-BE49-F238E27FC236}">
                <a16:creationId xmlns:a16="http://schemas.microsoft.com/office/drawing/2014/main" id="{1FF2E02B-4646-4098-8110-9AA1AD3ED0DA}"/>
              </a:ext>
            </a:extLst>
          </p:cNvPr>
          <p:cNvSpPr/>
          <p:nvPr/>
        </p:nvSpPr>
        <p:spPr bwMode="auto">
          <a:xfrm>
            <a:off x="9121063" y="2075043"/>
            <a:ext cx="532603" cy="224024"/>
          </a:xfrm>
          <a:prstGeom prst="rightArrow">
            <a:avLst/>
          </a:prstGeom>
          <a:solidFill>
            <a:srgbClr val="007E7A"/>
          </a:solidFill>
          <a:ln w="9525" cap="flat" cmpd="sng" algn="ctr">
            <a:solidFill>
              <a:srgbClr val="474747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1" rIns="68580" bIns="34291" numCol="1" rtlCol="0" anchor="t" anchorCtr="0" compatLnSpc="1">
            <a:prstTxWarp prst="textNoShape">
              <a:avLst/>
            </a:prstTxWarp>
          </a:bodyPr>
          <a:lstStyle/>
          <a:p>
            <a:pPr algn="ctr" defTabSz="685783">
              <a:defRPr/>
            </a:pPr>
            <a:endParaRPr lang="pt-BR" sz="900" kern="0" dirty="0">
              <a:solidFill>
                <a:srgbClr val="474747"/>
              </a:solidFill>
              <a:latin typeface="Arial" charset="0"/>
            </a:endParaRP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2B16E3B3-5CA9-41E3-99E9-47ADA0BFEBE8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22" r="21840"/>
          <a:stretch/>
        </p:blipFill>
        <p:spPr>
          <a:xfrm>
            <a:off x="9747561" y="1002332"/>
            <a:ext cx="683024" cy="626189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7C2BF7F8-9E02-4549-AB46-942BFC24B692}"/>
              </a:ext>
            </a:extLst>
          </p:cNvPr>
          <p:cNvSpPr txBox="1"/>
          <p:nvPr/>
        </p:nvSpPr>
        <p:spPr>
          <a:xfrm>
            <a:off x="10356851" y="1185333"/>
            <a:ext cx="1532111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Mar - May/17 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BE31E3C-E662-4282-92F0-18306E0EB4E3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279"/>
          <a:stretch/>
        </p:blipFill>
        <p:spPr>
          <a:xfrm>
            <a:off x="210754" y="1818462"/>
            <a:ext cx="3534791" cy="1779981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C8142527-A5A8-4BB2-B7FF-EA70CE3DA19E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18" t="22483" r="22715" b="21641"/>
          <a:stretch/>
        </p:blipFill>
        <p:spPr>
          <a:xfrm>
            <a:off x="6840307" y="2820434"/>
            <a:ext cx="493045" cy="492241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4C8092DC-6495-4A8C-A6C6-56F2674EF341}"/>
              </a:ext>
            </a:extLst>
          </p:cNvPr>
          <p:cNvGrpSpPr/>
          <p:nvPr/>
        </p:nvGrpSpPr>
        <p:grpSpPr>
          <a:xfrm>
            <a:off x="7628413" y="2730844"/>
            <a:ext cx="740067" cy="775824"/>
            <a:chOff x="6045731" y="2312773"/>
            <a:chExt cx="619347" cy="692280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336CB2E-730C-4F03-A6FF-91135D9A1943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45731" y="2312773"/>
              <a:ext cx="619347" cy="417244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6EABED8-72E8-41F1-B10D-623C641EF61E}"/>
                </a:ext>
              </a:extLst>
            </p:cNvPr>
            <p:cNvSpPr txBox="1"/>
            <p:nvPr/>
          </p:nvSpPr>
          <p:spPr>
            <a:xfrm>
              <a:off x="6127264" y="2739459"/>
              <a:ext cx="441629" cy="2655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667" b="1" dirty="0"/>
                <a:t>RANDOM</a:t>
              </a:r>
            </a:p>
            <a:p>
              <a:pPr algn="ctr"/>
              <a:r>
                <a:rPr lang="en-US" sz="667" b="1" dirty="0"/>
                <a:t>FOREST</a:t>
              </a:r>
            </a:p>
          </p:txBody>
        </p:sp>
      </p:grpSp>
      <p:pic>
        <p:nvPicPr>
          <p:cNvPr id="10" name="Imagem 9">
            <a:extLst>
              <a:ext uri="{FF2B5EF4-FFF2-40B4-BE49-F238E27FC236}">
                <a16:creationId xmlns:a16="http://schemas.microsoft.com/office/drawing/2014/main" id="{9FCF6D38-599E-4E69-8266-5DC5CDD7182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995412" y="3550761"/>
            <a:ext cx="1037285" cy="618565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69702162-75AF-0E41-A88F-756FE524E5D5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1400" y="6362700"/>
            <a:ext cx="990600" cy="495300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ADC25FB7-1B39-094A-A659-C4DED8ADDDEE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9441" y="6348868"/>
            <a:ext cx="487918" cy="509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387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07" name="Picture 39" descr="Image result for data source">
            <a:extLst>
              <a:ext uri="{FF2B5EF4-FFF2-40B4-BE49-F238E27FC236}">
                <a16:creationId xmlns:a16="http://schemas.microsoft.com/office/drawing/2014/main" id="{75F9451A-C7BE-490F-8B97-A9AB8BA93A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8776" y="1986541"/>
            <a:ext cx="489729" cy="489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146" name="Object 3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25191" y="858441"/>
          <a:ext cx="0" cy="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71" name="think-cell Slide" r:id="rId6" imgW="360" imgH="360" progId="TCLayout.ActiveDocument.1">
                  <p:embed/>
                </p:oleObj>
              </mc:Choice>
              <mc:Fallback>
                <p:oleObj name="think-cell Slide" r:id="rId6" imgW="360" imgH="360" progId="TCLayout.ActiveDocument.1">
                  <p:embed/>
                  <p:pic>
                    <p:nvPicPr>
                      <p:cNvPr id="6146" name="Object 3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5191" y="858441"/>
                        <a:ext cx="0" cy="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/>
          <p:cNvSpPr/>
          <p:nvPr>
            <p:custDataLst>
              <p:tags r:id="rId3"/>
            </p:custDataLst>
          </p:nvPr>
        </p:nvSpPr>
        <p:spPr bwMode="auto">
          <a:xfrm>
            <a:off x="1534717" y="764383"/>
            <a:ext cx="38100" cy="245269"/>
          </a:xfrm>
          <a:prstGeom prst="rect">
            <a:avLst/>
          </a:prstGeom>
          <a:blipFill dpi="0" rotWithShape="1">
            <a:blip r:embed="rId8">
              <a:alphaModFix/>
            </a:blip>
            <a:srcRect/>
            <a:tile tx="0" ty="0" sx="100000" sy="100000" flip="none" algn="tl"/>
          </a:blip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wrap="none" lIns="0" tIns="0" rIns="0" bIns="0" anchor="ctr"/>
          <a:lstStyle/>
          <a:p>
            <a:pPr defTabSz="685783" latinLnBrk="1">
              <a:defRPr/>
            </a:pPr>
            <a:endParaRPr lang="en-GB" sz="525" dirty="0">
              <a:solidFill>
                <a:srgbClr val="FFFFFF"/>
              </a:solidFill>
              <a:latin typeface="Helvetica Neue"/>
              <a:sym typeface="Helvetica Neue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63ECDE9-64B1-4A59-B9F6-109BEF3D4DEA}"/>
              </a:ext>
            </a:extLst>
          </p:cNvPr>
          <p:cNvGrpSpPr/>
          <p:nvPr/>
        </p:nvGrpSpPr>
        <p:grpSpPr>
          <a:xfrm>
            <a:off x="165875" y="4412073"/>
            <a:ext cx="3746903" cy="2318457"/>
            <a:chOff x="201135" y="2503726"/>
            <a:chExt cx="2214854" cy="1738843"/>
          </a:xfrm>
        </p:grpSpPr>
        <p:sp>
          <p:nvSpPr>
            <p:cNvPr id="128" name="TextBox 127"/>
            <p:cNvSpPr txBox="1"/>
            <p:nvPr/>
          </p:nvSpPr>
          <p:spPr>
            <a:xfrm>
              <a:off x="237938" y="2503726"/>
              <a:ext cx="2178051" cy="24434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19051" tIns="19051" rIns="19051" bIns="19051" numCol="1" spcCol="38100" rtlCol="0" anchor="ctr">
              <a:spAutoFit/>
            </a:bodyPr>
            <a:lstStyle/>
            <a:p>
              <a:pPr defTabSz="685783" latinLnBrk="1"/>
              <a:r>
                <a:rPr lang="pt-BR" sz="1867" b="1" i="1" dirty="0">
                  <a:solidFill>
                    <a:srgbClr val="106E3F"/>
                  </a:solidFill>
                  <a:latin typeface="Calibri" panose="020F0502020204030204"/>
                </a:rPr>
                <a:t>Benefits</a:t>
              </a:r>
            </a:p>
          </p:txBody>
        </p:sp>
        <p:sp>
          <p:nvSpPr>
            <p:cNvPr id="129" name="Shape 79"/>
            <p:cNvSpPr/>
            <p:nvPr/>
          </p:nvSpPr>
          <p:spPr>
            <a:xfrm>
              <a:off x="231508" y="2729803"/>
              <a:ext cx="2184480" cy="11605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  <a:miter lim="400000"/>
            </a:ln>
          </p:spPr>
          <p:txBody>
            <a:bodyPr lIns="0" tIns="0" rIns="0" bIns="0" anchor="ctr"/>
            <a:lstStyle/>
            <a:p>
              <a:pPr defTabSz="685783"/>
              <a:endParaRPr lang="pt-BR" sz="270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8" name="CaixaDeTexto 57"/>
            <p:cNvSpPr txBox="1"/>
            <p:nvPr/>
          </p:nvSpPr>
          <p:spPr>
            <a:xfrm>
              <a:off x="201135" y="2788709"/>
              <a:ext cx="2214852" cy="14538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46" indent="-171446">
                <a:spcAft>
                  <a:spcPts val="400"/>
                </a:spcAft>
                <a:buFont typeface="Wingdings" panose="05000000000000000000" pitchFamily="2" charset="2"/>
                <a:buChar char="ü"/>
              </a:pPr>
              <a:r>
                <a:rPr lang="en-US" sz="1333" dirty="0">
                  <a:solidFill>
                    <a:schemeClr val="tx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Reduce human effort;</a:t>
              </a:r>
            </a:p>
            <a:p>
              <a:pPr marL="171446" indent="-171446">
                <a:spcAft>
                  <a:spcPts val="400"/>
                </a:spcAft>
                <a:buFont typeface="Wingdings" panose="05000000000000000000" pitchFamily="2" charset="2"/>
                <a:buChar char="ü"/>
              </a:pPr>
              <a:r>
                <a:rPr lang="en-US" sz="1333" dirty="0">
                  <a:solidFill>
                    <a:schemeClr val="tx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Speed gain for processing money exchange transactions;</a:t>
              </a:r>
            </a:p>
            <a:p>
              <a:pPr marL="171446" indent="-171446">
                <a:spcAft>
                  <a:spcPts val="400"/>
                </a:spcAft>
                <a:buFont typeface="Wingdings" panose="05000000000000000000" pitchFamily="2" charset="2"/>
                <a:buChar char="ü"/>
              </a:pPr>
              <a:r>
                <a:rPr lang="en-US" sz="1333" dirty="0">
                  <a:solidFill>
                    <a:schemeClr val="tx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Greater accuracy in classification of money exchange transactions into factors; </a:t>
              </a:r>
            </a:p>
            <a:p>
              <a:pPr marL="171446" indent="-171446">
                <a:spcAft>
                  <a:spcPts val="400"/>
                </a:spcAft>
                <a:buFont typeface="Wingdings" panose="05000000000000000000" pitchFamily="2" charset="2"/>
                <a:buChar char="ü"/>
              </a:pPr>
              <a:r>
                <a:rPr lang="en-US" sz="1333" dirty="0">
                  <a:solidFill>
                    <a:schemeClr val="tx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Dynamic and adaptive learning to changes over time.</a:t>
              </a:r>
            </a:p>
            <a:p>
              <a:pPr marL="171446" indent="-171446">
                <a:spcAft>
                  <a:spcPts val="400"/>
                </a:spcAft>
                <a:buFont typeface="Wingdings" panose="05000000000000000000" pitchFamily="2" charset="2"/>
                <a:buChar char="ü"/>
              </a:pPr>
              <a:endParaRPr lang="en-US" sz="1333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A57C3432-B7C4-4B51-86E1-D02D2F6AD3AC}"/>
              </a:ext>
            </a:extLst>
          </p:cNvPr>
          <p:cNvGrpSpPr/>
          <p:nvPr/>
        </p:nvGrpSpPr>
        <p:grpSpPr>
          <a:xfrm>
            <a:off x="4185382" y="4062157"/>
            <a:ext cx="7725196" cy="1381746"/>
            <a:chOff x="3165468" y="3441684"/>
            <a:chExt cx="5380932" cy="1036310"/>
          </a:xfrm>
        </p:grpSpPr>
        <p:sp>
          <p:nvSpPr>
            <p:cNvPr id="14" name="TextBox 13"/>
            <p:cNvSpPr txBox="1"/>
            <p:nvPr/>
          </p:nvSpPr>
          <p:spPr>
            <a:xfrm>
              <a:off x="3220818" y="3441684"/>
              <a:ext cx="2263214" cy="24434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19051" tIns="19051" rIns="19051" bIns="19051" numCol="1" spcCol="38100" rtlCol="0" anchor="ctr">
              <a:spAutoFit/>
            </a:bodyPr>
            <a:lstStyle/>
            <a:p>
              <a:pPr defTabSz="685783" latinLnBrk="1"/>
              <a:r>
                <a:rPr lang="pt-BR" sz="1867" b="1" i="1" dirty="0">
                  <a:solidFill>
                    <a:srgbClr val="106E3F"/>
                  </a:solidFill>
                  <a:latin typeface="Calibri" panose="020F0502020204030204"/>
                </a:rPr>
                <a:t>Results Examples</a:t>
              </a:r>
              <a:endParaRPr lang="pt-BR" sz="1867" b="1" i="1" baseline="30000" dirty="0">
                <a:solidFill>
                  <a:srgbClr val="106E3F"/>
                </a:solidFill>
                <a:latin typeface="Calibri" panose="020F0502020204030204"/>
              </a:endParaRPr>
            </a:p>
          </p:txBody>
        </p:sp>
        <p:sp>
          <p:nvSpPr>
            <p:cNvPr id="15" name="Shape 79"/>
            <p:cNvSpPr/>
            <p:nvPr/>
          </p:nvSpPr>
          <p:spPr>
            <a:xfrm flipV="1">
              <a:off x="3165468" y="3639778"/>
              <a:ext cx="5380932" cy="16158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  <a:miter lim="400000"/>
            </a:ln>
          </p:spPr>
          <p:txBody>
            <a:bodyPr lIns="0" tIns="0" rIns="0" bIns="0" anchor="ctr"/>
            <a:lstStyle/>
            <a:p>
              <a:pPr defTabSz="685783"/>
              <a:endParaRPr lang="pt-BR" sz="270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7" name="CaixaDeTexto 56"/>
            <p:cNvSpPr txBox="1"/>
            <p:nvPr/>
          </p:nvSpPr>
          <p:spPr>
            <a:xfrm>
              <a:off x="3165470" y="3716439"/>
              <a:ext cx="2216976" cy="761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28594" indent="-228594" defTabSz="685783">
                <a:spcBef>
                  <a:spcPts val="800"/>
                </a:spcBef>
                <a:buFont typeface="Arial" panose="020B0604020202020204" pitchFamily="34" charset="0"/>
                <a:buChar char="•"/>
              </a:pPr>
              <a:r>
                <a:rPr lang="en-US" sz="1333" dirty="0">
                  <a:solidFill>
                    <a:schemeClr val="tx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Possible exchange transaction classes and their respective probabilities</a:t>
              </a:r>
            </a:p>
            <a:p>
              <a:pPr marL="228594" indent="-228594" defTabSz="685783">
                <a:spcBef>
                  <a:spcPts val="800"/>
                </a:spcBef>
                <a:buFont typeface="Arial" panose="020B0604020202020204" pitchFamily="34" charset="0"/>
                <a:buChar char="•"/>
              </a:pPr>
              <a:r>
                <a:rPr lang="en-US" sz="1333" dirty="0">
                  <a:solidFill>
                    <a:schemeClr val="tx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The user could choose which of the top classes was the document’s class</a:t>
              </a:r>
            </a:p>
          </p:txBody>
        </p:sp>
      </p:grpSp>
      <p:sp>
        <p:nvSpPr>
          <p:cNvPr id="36" name="Title 19">
            <a:extLst>
              <a:ext uri="{FF2B5EF4-FFF2-40B4-BE49-F238E27FC236}">
                <a16:creationId xmlns:a16="http://schemas.microsoft.com/office/drawing/2014/main" id="{54F7C99D-E316-4D07-8373-4E53F513C0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227307"/>
            <a:ext cx="10642169" cy="484717"/>
          </a:xfrm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</a:pPr>
            <a:r>
              <a:rPr lang="en-US" sz="3200" b="1" dirty="0">
                <a:solidFill>
                  <a:schemeClr val="bg1"/>
                </a:solidFill>
                <a:latin typeface="Arial Narrow" panose="020B0606020202030204" pitchFamily="34" charset="0"/>
              </a:rPr>
              <a:t>  </a:t>
            </a:r>
            <a:r>
              <a:rPr lang="en-US" sz="3200" b="1" dirty="0">
                <a:latin typeface="Arial Narrow" panose="020B0606020202030204" pitchFamily="34" charset="0"/>
              </a:rPr>
              <a:t> Exchange Transactions: Text-Mining</a:t>
            </a:r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D1C8293-58CF-4D27-906A-FAB715386333}"/>
              </a:ext>
            </a:extLst>
          </p:cNvPr>
          <p:cNvGrpSpPr/>
          <p:nvPr/>
        </p:nvGrpSpPr>
        <p:grpSpPr>
          <a:xfrm>
            <a:off x="4156020" y="1494989"/>
            <a:ext cx="7807737" cy="2096229"/>
            <a:chOff x="3668738" y="615918"/>
            <a:chExt cx="4348753" cy="1572172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C93DC09D-E9C3-40E9-BF96-5DF9C00AD461}"/>
                </a:ext>
              </a:extLst>
            </p:cNvPr>
            <p:cNvGrpSpPr/>
            <p:nvPr/>
          </p:nvGrpSpPr>
          <p:grpSpPr>
            <a:xfrm>
              <a:off x="3668738" y="615918"/>
              <a:ext cx="4348753" cy="1572172"/>
              <a:chOff x="3557469" y="424043"/>
              <a:chExt cx="4348753" cy="1572172"/>
            </a:xfrm>
          </p:grpSpPr>
          <p:pic>
            <p:nvPicPr>
              <p:cNvPr id="2" name="Imagem 1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920115" y="743165"/>
                <a:ext cx="539514" cy="424361"/>
              </a:xfrm>
              <a:prstGeom prst="rect">
                <a:avLst/>
              </a:prstGeom>
            </p:spPr>
          </p:pic>
          <p:pic>
            <p:nvPicPr>
              <p:cNvPr id="11" name="Imagem 10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723790" y="743165"/>
                <a:ext cx="334733" cy="334733"/>
              </a:xfrm>
              <a:prstGeom prst="rect">
                <a:avLst/>
              </a:prstGeom>
            </p:spPr>
          </p:pic>
          <p:sp>
            <p:nvSpPr>
              <p:cNvPr id="8" name="TextBox 7"/>
              <p:cNvSpPr txBox="1"/>
              <p:nvPr/>
            </p:nvSpPr>
            <p:spPr>
              <a:xfrm>
                <a:off x="3563899" y="424043"/>
                <a:ext cx="2050718" cy="24434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19051" tIns="19051" rIns="19051" bIns="19051" numCol="1" spcCol="38100" rtlCol="0" anchor="ctr">
                <a:spAutoFit/>
              </a:bodyPr>
              <a:lstStyle/>
              <a:p>
                <a:pPr defTabSz="685783" latinLnBrk="1"/>
                <a:r>
                  <a:rPr lang="pt-BR" sz="1867" b="1" i="1" dirty="0">
                    <a:solidFill>
                      <a:srgbClr val="106E3F"/>
                    </a:solidFill>
                    <a:latin typeface="Calibri" panose="020F0502020204030204"/>
                  </a:rPr>
                  <a:t>The Technical Architecture</a:t>
                </a:r>
                <a:endParaRPr lang="pt-BR" sz="1867" b="1" i="1" baseline="30000" dirty="0">
                  <a:solidFill>
                    <a:srgbClr val="106E3F"/>
                  </a:solidFill>
                  <a:latin typeface="Calibri" panose="020F0502020204030204"/>
                </a:endParaRPr>
              </a:p>
            </p:txBody>
          </p:sp>
          <p:sp>
            <p:nvSpPr>
              <p:cNvPr id="9" name="Shape 79"/>
              <p:cNvSpPr/>
              <p:nvPr/>
            </p:nvSpPr>
            <p:spPr>
              <a:xfrm flipV="1">
                <a:off x="3557469" y="638296"/>
                <a:ext cx="4323089" cy="11826"/>
              </a:xfrm>
              <a:prstGeom prst="line">
                <a:avLst/>
              </a:prstGeom>
              <a:ln w="50800">
                <a:solidFill>
                  <a:schemeClr val="bg1">
                    <a:lumMod val="65000"/>
                  </a:schemeClr>
                </a:solidFill>
                <a:miter lim="400000"/>
              </a:ln>
            </p:spPr>
            <p:txBody>
              <a:bodyPr lIns="0" tIns="0" rIns="0" bIns="0" anchor="ctr"/>
              <a:lstStyle/>
              <a:p>
                <a:pPr defTabSz="685783"/>
                <a:endParaRPr lang="pt-BR" sz="270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1" name="Retângulo de cantos arredondados 40"/>
              <p:cNvSpPr/>
              <p:nvPr/>
            </p:nvSpPr>
            <p:spPr>
              <a:xfrm>
                <a:off x="3642502" y="1280628"/>
                <a:ext cx="754027" cy="715587"/>
              </a:xfrm>
              <a:prstGeom prst="roundRect">
                <a:avLst/>
              </a:prstGeom>
              <a:solidFill>
                <a:srgbClr val="5B9BD5"/>
              </a:solidFill>
              <a:ln w="12700" cap="flat" cmpd="sng" algn="ctr">
                <a:solidFill>
                  <a:srgbClr val="5B9BD5">
                    <a:shade val="50000"/>
                  </a:srgbClr>
                </a:solidFill>
                <a:prstDash val="solid"/>
                <a:miter lim="800000"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txBody>
              <a:bodyPr lIns="60960" rIns="60960" rtlCol="0" anchor="ctr"/>
              <a:lstStyle/>
              <a:p>
                <a:pPr marL="228594" indent="-228594" defTabSz="685783">
                  <a:buFont typeface="Arial" panose="020B0604020202020204" pitchFamily="34" charset="0"/>
                  <a:buChar char="•"/>
                  <a:defRPr/>
                </a:pPr>
                <a:r>
                  <a:rPr lang="pt-BR" sz="1333" kern="0" dirty="0">
                    <a:solidFill>
                      <a:schemeClr val="bg1"/>
                    </a:solidFill>
                    <a:latin typeface="Calibri" panose="020F0502020204030204"/>
                  </a:rPr>
                  <a:t>Exchange </a:t>
                </a:r>
                <a:r>
                  <a:rPr lang="pt-BR" sz="1333" kern="0" dirty="0" err="1">
                    <a:solidFill>
                      <a:schemeClr val="bg1"/>
                    </a:solidFill>
                    <a:latin typeface="Calibri" panose="020F0502020204030204"/>
                  </a:rPr>
                  <a:t>transaction</a:t>
                </a:r>
                <a:r>
                  <a:rPr lang="pt-BR" sz="1333" kern="0" dirty="0">
                    <a:solidFill>
                      <a:schemeClr val="bg1"/>
                    </a:solidFill>
                    <a:latin typeface="Calibri" panose="020F0502020204030204"/>
                  </a:rPr>
                  <a:t> </a:t>
                </a:r>
                <a:r>
                  <a:rPr lang="pt-BR" sz="1333" kern="0" dirty="0" err="1">
                    <a:solidFill>
                      <a:schemeClr val="bg1"/>
                    </a:solidFill>
                    <a:latin typeface="Calibri" panose="020F0502020204030204"/>
                  </a:rPr>
                  <a:t>documents</a:t>
                </a:r>
                <a:endParaRPr lang="pt-BR" sz="1333" kern="0" dirty="0">
                  <a:solidFill>
                    <a:schemeClr val="bg1"/>
                  </a:solidFill>
                  <a:latin typeface="Calibri" panose="020F0502020204030204"/>
                </a:endParaRPr>
              </a:p>
            </p:txBody>
          </p:sp>
          <p:sp>
            <p:nvSpPr>
              <p:cNvPr id="47" name="Arrow: Right 26"/>
              <p:cNvSpPr/>
              <p:nvPr/>
            </p:nvSpPr>
            <p:spPr bwMode="auto">
              <a:xfrm>
                <a:off x="4475386" y="853578"/>
                <a:ext cx="320161" cy="168018"/>
              </a:xfrm>
              <a:prstGeom prst="rightArrow">
                <a:avLst/>
              </a:prstGeom>
              <a:solidFill>
                <a:srgbClr val="007E7A"/>
              </a:solidFill>
              <a:ln w="9525" cap="flat" cmpd="sng" algn="ctr">
                <a:solidFill>
                  <a:srgbClr val="474747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68580" tIns="34291" rIns="68580" bIns="34291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 defTabSz="685783">
                  <a:defRPr/>
                </a:pPr>
                <a:endParaRPr lang="pt-BR" sz="900" kern="0" dirty="0">
                  <a:solidFill>
                    <a:srgbClr val="474747"/>
                  </a:solidFill>
                  <a:latin typeface="Arial" charset="0"/>
                </a:endParaRPr>
              </a:p>
            </p:txBody>
          </p:sp>
          <p:sp>
            <p:nvSpPr>
              <p:cNvPr id="49" name="CaixaDeTexto 48"/>
              <p:cNvSpPr txBox="1"/>
              <p:nvPr/>
            </p:nvSpPr>
            <p:spPr>
              <a:xfrm>
                <a:off x="6633079" y="1191512"/>
                <a:ext cx="1273143" cy="3769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28594" indent="-228594" defTabSz="685783">
                  <a:buFont typeface="Arial" panose="020B0604020202020204" pitchFamily="34" charset="0"/>
                  <a:buChar char="•"/>
                </a:pPr>
                <a:r>
                  <a:rPr lang="en-US" sz="1333" dirty="0">
                    <a:solidFill>
                      <a:srgbClr val="2A3F54"/>
                    </a:solidFill>
                    <a:latin typeface="Calibri" panose="020F0502020204030204"/>
                  </a:rPr>
                  <a:t>Classification of the exchange transaction types</a:t>
                </a:r>
              </a:p>
            </p:txBody>
          </p:sp>
        </p:grpSp>
        <p:sp>
          <p:nvSpPr>
            <p:cNvPr id="43" name="CaixaDeTexto 42"/>
            <p:cNvSpPr txBox="1"/>
            <p:nvPr/>
          </p:nvSpPr>
          <p:spPr>
            <a:xfrm>
              <a:off x="4078997" y="963693"/>
              <a:ext cx="394814" cy="39241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harsh" dir="t"/>
              </a:scene3d>
              <a:sp3d extrusionH="57150" prstMaterial="matte">
                <a:bevelT w="63500" h="12700" prst="angle"/>
                <a:contourClr>
                  <a:schemeClr val="bg1">
                    <a:lumMod val="65000"/>
                  </a:schemeClr>
                </a:contourClr>
              </a:sp3d>
            </a:bodyPr>
            <a:lstStyle/>
            <a:p>
              <a:pPr defTabSz="685783"/>
              <a:r>
                <a:rPr lang="pt-BR" sz="1400" b="1" dirty="0">
                  <a:ln/>
                  <a:solidFill>
                    <a:srgbClr val="002060"/>
                  </a:solidFill>
                  <a:latin typeface="Calibri" panose="020F0502020204030204"/>
                </a:rPr>
                <a:t>Model </a:t>
              </a:r>
            </a:p>
            <a:p>
              <a:pPr defTabSz="685783"/>
              <a:r>
                <a:rPr lang="pt-BR" sz="1400" b="1" dirty="0">
                  <a:ln/>
                  <a:solidFill>
                    <a:srgbClr val="002060"/>
                  </a:solidFill>
                  <a:latin typeface="Calibri" panose="020F0502020204030204"/>
                </a:rPr>
                <a:t>Inputs</a:t>
              </a:r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71DB8C5A-3646-40AB-A6F5-A03D92787D7B}"/>
              </a:ext>
            </a:extLst>
          </p:cNvPr>
          <p:cNvSpPr txBox="1"/>
          <p:nvPr/>
        </p:nvSpPr>
        <p:spPr>
          <a:xfrm>
            <a:off x="211048" y="895185"/>
            <a:ext cx="9066061" cy="57201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9051" tIns="19051" rIns="19051" bIns="19051" numCol="1" spcCol="38100" rtlCol="0" anchor="ctr">
            <a:spAutoFit/>
          </a:bodyPr>
          <a:lstStyle/>
          <a:p>
            <a:pPr defTabSz="685783" latinLnBrk="1"/>
            <a:r>
              <a:rPr lang="pt-BR" sz="1867" b="1" i="1" dirty="0">
                <a:solidFill>
                  <a:srgbClr val="106E3F"/>
                </a:solidFill>
                <a:latin typeface="Calibri" panose="020F0502020204030204"/>
              </a:rPr>
              <a:t>Client: </a:t>
            </a:r>
            <a:r>
              <a:rPr lang="pt-BR" sz="1867" b="1" i="1" dirty="0">
                <a:solidFill>
                  <a:schemeClr val="tx2"/>
                </a:solidFill>
                <a:latin typeface="Calibri" panose="020F0502020204030204"/>
              </a:rPr>
              <a:t>Major </a:t>
            </a:r>
            <a:r>
              <a:rPr lang="pt-BR" sz="1867" b="1" i="1" dirty="0" err="1">
                <a:solidFill>
                  <a:schemeClr val="tx2"/>
                </a:solidFill>
                <a:latin typeface="Calibri" panose="020F0502020204030204"/>
              </a:rPr>
              <a:t>Brazilian</a:t>
            </a:r>
            <a:r>
              <a:rPr lang="pt-BR" sz="1867" b="1" i="1" dirty="0">
                <a:solidFill>
                  <a:schemeClr val="tx2"/>
                </a:solidFill>
                <a:latin typeface="Calibri" panose="020F0502020204030204"/>
              </a:rPr>
              <a:t> banking </a:t>
            </a:r>
            <a:r>
              <a:rPr lang="pt-BR" sz="1867" b="1" i="1" dirty="0" err="1">
                <a:solidFill>
                  <a:schemeClr val="tx2"/>
                </a:solidFill>
                <a:latin typeface="Calibri" panose="020F0502020204030204"/>
              </a:rPr>
              <a:t>company</a:t>
            </a:r>
            <a:endParaRPr lang="pt-BR" sz="2133" b="1" i="1" dirty="0">
              <a:solidFill>
                <a:schemeClr val="tx2"/>
              </a:solidFill>
              <a:latin typeface="Calibri" panose="020F0502020204030204"/>
            </a:endParaRPr>
          </a:p>
          <a:p>
            <a:pPr defTabSz="685783" latinLnBrk="1"/>
            <a:r>
              <a:rPr lang="pt-BR" sz="1600" b="1" i="1" dirty="0">
                <a:solidFill>
                  <a:srgbClr val="106E3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IBM Team: </a:t>
            </a:r>
            <a:r>
              <a:rPr lang="pt-BR" sz="16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Luis Gerbelli, </a:t>
            </a:r>
            <a:r>
              <a:rPr lang="en-US" sz="16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Isabela </a:t>
            </a:r>
            <a:r>
              <a:rPr lang="en-US" sz="1600" dirty="0" err="1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Piccinini</a:t>
            </a:r>
            <a:endParaRPr lang="pt-BR" sz="1600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CC54D27-4492-4FC6-ABE2-A12FB2904F0C}"/>
              </a:ext>
            </a:extLst>
          </p:cNvPr>
          <p:cNvGrpSpPr/>
          <p:nvPr/>
        </p:nvGrpSpPr>
        <p:grpSpPr>
          <a:xfrm>
            <a:off x="211048" y="1512904"/>
            <a:ext cx="3550579" cy="2836876"/>
            <a:chOff x="158286" y="1116559"/>
            <a:chExt cx="2662934" cy="2127657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E3674BD8-BD05-49EC-8842-3CA805CF12B8}"/>
                </a:ext>
              </a:extLst>
            </p:cNvPr>
            <p:cNvSpPr txBox="1"/>
            <p:nvPr/>
          </p:nvSpPr>
          <p:spPr>
            <a:xfrm>
              <a:off x="166162" y="1116559"/>
              <a:ext cx="2512291" cy="24434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19051" tIns="19051" rIns="19051" bIns="19051" numCol="1" spcCol="38100" rtlCol="0" anchor="ctr">
              <a:spAutoFit/>
            </a:bodyPr>
            <a:lstStyle/>
            <a:p>
              <a:pPr defTabSz="685783" latinLnBrk="1"/>
              <a:r>
                <a:rPr lang="pt-BR" sz="1867" b="1" i="1" dirty="0">
                  <a:solidFill>
                    <a:srgbClr val="106E3F"/>
                  </a:solidFill>
                  <a:latin typeface="Calibri" panose="020F0502020204030204"/>
                </a:rPr>
                <a:t>Objective</a:t>
              </a:r>
            </a:p>
          </p:txBody>
        </p:sp>
        <p:sp>
          <p:nvSpPr>
            <p:cNvPr id="54" name="Shape 79">
              <a:extLst>
                <a:ext uri="{FF2B5EF4-FFF2-40B4-BE49-F238E27FC236}">
                  <a16:creationId xmlns:a16="http://schemas.microsoft.com/office/drawing/2014/main" id="{0EAC524B-5D7A-4905-9065-814AE0375088}"/>
                </a:ext>
              </a:extLst>
            </p:cNvPr>
            <p:cNvSpPr/>
            <p:nvPr/>
          </p:nvSpPr>
          <p:spPr>
            <a:xfrm>
              <a:off x="158286" y="1330370"/>
              <a:ext cx="2662934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  <a:miter lim="400000"/>
            </a:ln>
          </p:spPr>
          <p:txBody>
            <a:bodyPr lIns="0" tIns="0" rIns="0" bIns="0" anchor="ctr"/>
            <a:lstStyle/>
            <a:p>
              <a:pPr defTabSz="685783"/>
              <a:endParaRPr lang="pt-BR" sz="270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5" name="CaixaDeTexto 3">
              <a:extLst>
                <a:ext uri="{FF2B5EF4-FFF2-40B4-BE49-F238E27FC236}">
                  <a16:creationId xmlns:a16="http://schemas.microsoft.com/office/drawing/2014/main" id="{7906ED28-2B51-4907-98B5-A1A3906E2645}"/>
                </a:ext>
              </a:extLst>
            </p:cNvPr>
            <p:cNvSpPr txBox="1"/>
            <p:nvPr/>
          </p:nvSpPr>
          <p:spPr>
            <a:xfrm>
              <a:off x="166521" y="2666990"/>
              <a:ext cx="2642637" cy="577226"/>
            </a:xfrm>
            <a:prstGeom prst="rect">
              <a:avLst/>
            </a:prstGeom>
            <a:solidFill>
              <a:srgbClr val="146B98"/>
            </a:solidFill>
            <a:ln>
              <a:solidFill>
                <a:schemeClr val="tx2"/>
              </a:solidFill>
            </a:ln>
          </p:spPr>
          <p:txBody>
            <a:bodyPr wrap="square" rtlCol="0">
              <a:spAutoFit/>
            </a:bodyPr>
            <a:lstStyle/>
            <a:p>
              <a:pPr algn="ctr" defTabSz="685783"/>
              <a:r>
                <a:rPr lang="en-US" sz="1467" b="1" dirty="0">
                  <a:solidFill>
                    <a:schemeClr val="bg1"/>
                  </a:solidFill>
                  <a:latin typeface="Calibri" panose="020F0502020204030204"/>
                </a:rPr>
                <a:t>Automatically classify descriptive texts related to money exchange transactions into predetermined factors (classes)</a:t>
              </a:r>
              <a:endParaRPr lang="pt-BR" sz="1467" b="1" dirty="0">
                <a:solidFill>
                  <a:schemeClr val="bg1"/>
                </a:solidFill>
                <a:latin typeface="Calibri" panose="020F0502020204030204"/>
              </a:endParaRPr>
            </a:p>
          </p:txBody>
        </p:sp>
      </p:grpSp>
      <p:sp>
        <p:nvSpPr>
          <p:cNvPr id="59" name="CaixaDeTexto 42">
            <a:extLst>
              <a:ext uri="{FF2B5EF4-FFF2-40B4-BE49-F238E27FC236}">
                <a16:creationId xmlns:a16="http://schemas.microsoft.com/office/drawing/2014/main" id="{5602D4F1-0659-42A9-A7E3-187FFFBD26F5}"/>
              </a:ext>
            </a:extLst>
          </p:cNvPr>
          <p:cNvSpPr txBox="1"/>
          <p:nvPr/>
        </p:nvSpPr>
        <p:spPr>
          <a:xfrm>
            <a:off x="7823758" y="2021566"/>
            <a:ext cx="894797" cy="30777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defTabSz="685783"/>
            <a:r>
              <a:rPr lang="pt-BR" sz="1400" b="1" dirty="0">
                <a:ln/>
                <a:solidFill>
                  <a:srgbClr val="002060"/>
                </a:solidFill>
                <a:latin typeface="Calibri" panose="020F0502020204030204"/>
              </a:rPr>
              <a:t>Modeling</a:t>
            </a:r>
          </a:p>
        </p:txBody>
      </p:sp>
      <p:sp>
        <p:nvSpPr>
          <p:cNvPr id="61" name="CaixaDeTexto 42">
            <a:extLst>
              <a:ext uri="{FF2B5EF4-FFF2-40B4-BE49-F238E27FC236}">
                <a16:creationId xmlns:a16="http://schemas.microsoft.com/office/drawing/2014/main" id="{7D38D044-D47A-45F4-B455-6F8AB7919830}"/>
              </a:ext>
            </a:extLst>
          </p:cNvPr>
          <p:cNvSpPr txBox="1"/>
          <p:nvPr/>
        </p:nvSpPr>
        <p:spPr>
          <a:xfrm>
            <a:off x="10367419" y="2001494"/>
            <a:ext cx="720069" cy="30777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defTabSz="685783"/>
            <a:r>
              <a:rPr lang="pt-BR" sz="1400" b="1" dirty="0">
                <a:ln/>
                <a:solidFill>
                  <a:srgbClr val="002060"/>
                </a:solidFill>
                <a:latin typeface="Calibri" panose="020F0502020204030204"/>
              </a:rPr>
              <a:t>Output</a:t>
            </a:r>
          </a:p>
        </p:txBody>
      </p:sp>
      <p:sp>
        <p:nvSpPr>
          <p:cNvPr id="62" name="Arrow: Right 26">
            <a:extLst>
              <a:ext uri="{FF2B5EF4-FFF2-40B4-BE49-F238E27FC236}">
                <a16:creationId xmlns:a16="http://schemas.microsoft.com/office/drawing/2014/main" id="{1FF2E02B-4646-4098-8110-9AA1AD3ED0DA}"/>
              </a:ext>
            </a:extLst>
          </p:cNvPr>
          <p:cNvSpPr/>
          <p:nvPr/>
        </p:nvSpPr>
        <p:spPr bwMode="auto">
          <a:xfrm>
            <a:off x="9121063" y="2075043"/>
            <a:ext cx="532603" cy="224024"/>
          </a:xfrm>
          <a:prstGeom prst="rightArrow">
            <a:avLst/>
          </a:prstGeom>
          <a:solidFill>
            <a:srgbClr val="007E7A"/>
          </a:solidFill>
          <a:ln w="9525" cap="flat" cmpd="sng" algn="ctr">
            <a:solidFill>
              <a:srgbClr val="474747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1" rIns="68580" bIns="34291" numCol="1" rtlCol="0" anchor="t" anchorCtr="0" compatLnSpc="1">
            <a:prstTxWarp prst="textNoShape">
              <a:avLst/>
            </a:prstTxWarp>
          </a:bodyPr>
          <a:lstStyle/>
          <a:p>
            <a:pPr algn="ctr" defTabSz="685783">
              <a:defRPr/>
            </a:pPr>
            <a:endParaRPr lang="pt-BR" sz="900" kern="0" dirty="0">
              <a:solidFill>
                <a:srgbClr val="474747"/>
              </a:solidFill>
              <a:latin typeface="Arial" charset="0"/>
            </a:endParaRP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2B16E3B3-5CA9-41E3-99E9-47ADA0BFEBE8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22" r="21840"/>
          <a:stretch/>
        </p:blipFill>
        <p:spPr>
          <a:xfrm>
            <a:off x="9747561" y="1002332"/>
            <a:ext cx="683024" cy="626189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7C2BF7F8-9E02-4549-AB46-942BFC24B692}"/>
              </a:ext>
            </a:extLst>
          </p:cNvPr>
          <p:cNvSpPr txBox="1"/>
          <p:nvPr/>
        </p:nvSpPr>
        <p:spPr>
          <a:xfrm>
            <a:off x="10356851" y="1185333"/>
            <a:ext cx="1656711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400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Aug/17 – Sept/17</a:t>
            </a:r>
            <a:r>
              <a:rPr lang="en-US" sz="14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11332866-2885-4715-8994-6D01897619E0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092" r="43750" b="15600"/>
          <a:stretch/>
        </p:blipFill>
        <p:spPr>
          <a:xfrm>
            <a:off x="7538679" y="2518281"/>
            <a:ext cx="1234576" cy="708137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B372D68A-2B83-8B4F-8312-8CD33773E081}"/>
              </a:ext>
            </a:extLst>
          </p:cNvPr>
          <p:cNvPicPr>
            <a:picLocks noChangeAspect="1"/>
          </p:cNvPicPr>
          <p:nvPr/>
        </p:nvPicPr>
        <p:blipFill>
          <a:blip r:embed="rId1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15454" y="1845191"/>
            <a:ext cx="3536663" cy="1738443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81EDAB93-D6CA-9D4E-B1A6-AE1E684FDF21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8341" y="2654238"/>
            <a:ext cx="679871" cy="488204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D14F29B7-0F75-A54A-A0F9-1A4E31D3938A}"/>
              </a:ext>
            </a:extLst>
          </p:cNvPr>
          <p:cNvGrpSpPr/>
          <p:nvPr/>
        </p:nvGrpSpPr>
        <p:grpSpPr>
          <a:xfrm>
            <a:off x="7201117" y="3180645"/>
            <a:ext cx="740067" cy="775824"/>
            <a:chOff x="6045731" y="2312773"/>
            <a:chExt cx="619347" cy="692280"/>
          </a:xfrm>
        </p:grpSpPr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24F04655-DD9D-0D4F-91CB-30BBCD0037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45731" y="2312773"/>
              <a:ext cx="619347" cy="417244"/>
            </a:xfrm>
            <a:prstGeom prst="rect">
              <a:avLst/>
            </a:prstGeom>
          </p:spPr>
        </p:pic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E8F38366-D54D-8542-86A3-1563C42EDB0C}"/>
                </a:ext>
              </a:extLst>
            </p:cNvPr>
            <p:cNvSpPr txBox="1"/>
            <p:nvPr/>
          </p:nvSpPr>
          <p:spPr>
            <a:xfrm>
              <a:off x="6127264" y="2739459"/>
              <a:ext cx="441629" cy="2655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667" b="1" dirty="0"/>
                <a:t>RANDOM</a:t>
              </a:r>
            </a:p>
            <a:p>
              <a:pPr algn="ctr"/>
              <a:r>
                <a:rPr lang="en-US" sz="667" b="1" dirty="0"/>
                <a:t>FOREST</a:t>
              </a: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E5080C57-E825-3841-A52A-6C850E5DC281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artisticBlur radius="5"/>
                    </a14:imgEffect>
                  </a14:imgLayer>
                </a14:imgProps>
              </a:ext>
            </a:extLst>
          </a:blip>
          <a:srcRect l="2970" t="30550" r="74324" b="27734"/>
          <a:stretch/>
        </p:blipFill>
        <p:spPr>
          <a:xfrm>
            <a:off x="7368211" y="4504224"/>
            <a:ext cx="1577797" cy="1629817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sp>
        <p:nvSpPr>
          <p:cNvPr id="65" name="Arrow: Right 26">
            <a:extLst>
              <a:ext uri="{FF2B5EF4-FFF2-40B4-BE49-F238E27FC236}">
                <a16:creationId xmlns:a16="http://schemas.microsoft.com/office/drawing/2014/main" id="{EE1F6021-97DE-224B-9540-96274149CEFE}"/>
              </a:ext>
            </a:extLst>
          </p:cNvPr>
          <p:cNvSpPr/>
          <p:nvPr/>
        </p:nvSpPr>
        <p:spPr bwMode="auto">
          <a:xfrm>
            <a:off x="9018908" y="5207119"/>
            <a:ext cx="266301" cy="240573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68580" tIns="34291" rIns="68580" bIns="34291" numCol="1" rtlCol="0" anchor="t" anchorCtr="0" compatLnSpc="1">
            <a:prstTxWarp prst="textNoShape">
              <a:avLst/>
            </a:prstTxWarp>
          </a:bodyPr>
          <a:lstStyle/>
          <a:p>
            <a:pPr algn="ctr" defTabSz="685783">
              <a:defRPr/>
            </a:pPr>
            <a:endParaRPr lang="pt-BR" sz="900" kern="0" dirty="0">
              <a:solidFill>
                <a:srgbClr val="474747"/>
              </a:solidFill>
              <a:latin typeface="Arial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E515F5-A8EA-9244-B1B5-505132355CB2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l="28170" t="55841" r="49375" b="36047"/>
          <a:stretch/>
        </p:blipFill>
        <p:spPr>
          <a:xfrm>
            <a:off x="9366700" y="5025867"/>
            <a:ext cx="2597056" cy="527475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423E127D-8C60-3246-B869-E07AF7CD61DE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1400" y="6362700"/>
            <a:ext cx="990600" cy="495300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06D9B347-2FC9-3649-A53F-267ADE4F1E10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9441" y="6348868"/>
            <a:ext cx="487918" cy="509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690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6D9A4CD-3F1D-E747-A362-7E4790B945AF}"/>
              </a:ext>
            </a:extLst>
          </p:cNvPr>
          <p:cNvSpPr/>
          <p:nvPr/>
        </p:nvSpPr>
        <p:spPr bwMode="auto">
          <a:xfrm>
            <a:off x="0" y="-2132"/>
            <a:ext cx="12192000" cy="1068932"/>
          </a:xfrm>
          <a:prstGeom prst="rect">
            <a:avLst/>
          </a:prstGeom>
          <a:solidFill>
            <a:srgbClr val="146B98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rgbClr val="191919"/>
              </a:solidFill>
              <a:effectLst/>
              <a:latin typeface="HelvNeue Light for IBM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C29E8F-B7C6-2345-8650-03DE7781F95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1400" y="6362700"/>
            <a:ext cx="990600" cy="495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41DD5A8-78B8-E34B-B823-11E3825E77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40" y="6172832"/>
            <a:ext cx="656619" cy="68516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712CEFF-911D-3B40-A453-022F2AC6956D}"/>
              </a:ext>
            </a:extLst>
          </p:cNvPr>
          <p:cNvSpPr txBox="1"/>
          <p:nvPr/>
        </p:nvSpPr>
        <p:spPr>
          <a:xfrm>
            <a:off x="686059" y="1668396"/>
            <a:ext cx="6418126" cy="42266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Data Science Life Cycle;</a:t>
            </a:r>
          </a:p>
          <a:p>
            <a:pPr marL="800100" lvl="1" indent="-3429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Exploration Phase;</a:t>
            </a:r>
          </a:p>
          <a:p>
            <a:pPr marL="800100" lvl="1" indent="-3429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Production Phase;</a:t>
            </a:r>
          </a:p>
          <a:p>
            <a:pPr marL="342900" indent="-3429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Use Cases.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BEEF1E7-AEC4-E046-B3E8-A50446B4E332}"/>
              </a:ext>
            </a:extLst>
          </p:cNvPr>
          <p:cNvSpPr txBox="1"/>
          <p:nvPr/>
        </p:nvSpPr>
        <p:spPr>
          <a:xfrm>
            <a:off x="357749" y="237200"/>
            <a:ext cx="525210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Summary</a:t>
            </a:r>
          </a:p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0917C90-7CA9-D945-99B5-DD0556B46A77}"/>
              </a:ext>
            </a:extLst>
          </p:cNvPr>
          <p:cNvSpPr txBox="1"/>
          <p:nvPr/>
        </p:nvSpPr>
        <p:spPr>
          <a:xfrm>
            <a:off x="9486270" y="5895066"/>
            <a:ext cx="1173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Euler Faria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7DF5D91-F336-CB4D-BCD6-44E19D58FB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63931" y="4651491"/>
            <a:ext cx="1208950" cy="1208950"/>
          </a:xfrm>
          <a:prstGeom prst="ellipse">
            <a:avLst/>
          </a:prstGeom>
        </p:spPr>
      </p:pic>
      <p:pic>
        <p:nvPicPr>
          <p:cNvPr id="9" name="Picture 8">
            <a:hlinkClick r:id="rId5"/>
            <a:extLst>
              <a:ext uri="{FF2B5EF4-FFF2-40B4-BE49-F238E27FC236}">
                <a16:creationId xmlns:a16="http://schemas.microsoft.com/office/drawing/2014/main" id="{4C224A34-2DC7-2548-9775-DB224CCAE5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85400" y="6313120"/>
            <a:ext cx="493975" cy="493975"/>
          </a:xfrm>
          <a:prstGeom prst="rect">
            <a:avLst/>
          </a:prstGeom>
        </p:spPr>
      </p:pic>
      <p:pic>
        <p:nvPicPr>
          <p:cNvPr id="14" name="Picture 13">
            <a:hlinkClick r:id="rId7"/>
            <a:extLst>
              <a:ext uri="{FF2B5EF4-FFF2-40B4-BE49-F238E27FC236}">
                <a16:creationId xmlns:a16="http://schemas.microsoft.com/office/drawing/2014/main" id="{A1C28B98-F984-534F-8DF4-44DB1EE66A1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97073" y="6232165"/>
            <a:ext cx="671333" cy="671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7545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entagon 15">
            <a:extLst>
              <a:ext uri="{FF2B5EF4-FFF2-40B4-BE49-F238E27FC236}">
                <a16:creationId xmlns:a16="http://schemas.microsoft.com/office/drawing/2014/main" id="{70B738B1-05ED-9341-8AE5-C8E22E4FC1B6}"/>
              </a:ext>
            </a:extLst>
          </p:cNvPr>
          <p:cNvSpPr/>
          <p:nvPr/>
        </p:nvSpPr>
        <p:spPr>
          <a:xfrm>
            <a:off x="0" y="-17343"/>
            <a:ext cx="6164826" cy="1084142"/>
          </a:xfrm>
          <a:prstGeom prst="homePlate">
            <a:avLst/>
          </a:prstGeom>
          <a:solidFill>
            <a:srgbClr val="0E73A8"/>
          </a:solidFill>
          <a:ln>
            <a:solidFill>
              <a:srgbClr val="1997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C29E8F-B7C6-2345-8650-03DE7781F95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1400" y="6362700"/>
            <a:ext cx="990600" cy="495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9F54BCA-F817-BC40-8F6E-B456B6BAD9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726" y="1721335"/>
            <a:ext cx="11093116" cy="41613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41DD5A8-78B8-E34B-B823-11E3825E77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40" y="6172832"/>
            <a:ext cx="656619" cy="685168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EB0E36B-B08E-2A4D-A090-0647682C1EAF}"/>
              </a:ext>
            </a:extLst>
          </p:cNvPr>
          <p:cNvSpPr/>
          <p:nvPr/>
        </p:nvSpPr>
        <p:spPr bwMode="auto">
          <a:xfrm>
            <a:off x="6313714" y="-2132"/>
            <a:ext cx="5878286" cy="1068932"/>
          </a:xfrm>
          <a:prstGeom prst="rect">
            <a:avLst/>
          </a:prstGeom>
          <a:solidFill>
            <a:srgbClr val="48C2A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rgbClr val="191919"/>
              </a:solidFill>
              <a:effectLst/>
              <a:latin typeface="HelvNeue Light for IBM" pitchFamily="34" charset="0"/>
            </a:endParaRPr>
          </a:p>
        </p:txBody>
      </p:sp>
      <p:sp>
        <p:nvSpPr>
          <p:cNvPr id="15" name="Chevron 14">
            <a:extLst>
              <a:ext uri="{FF2B5EF4-FFF2-40B4-BE49-F238E27FC236}">
                <a16:creationId xmlns:a16="http://schemas.microsoft.com/office/drawing/2014/main" id="{C9443E8C-F1FE-F142-92E3-4A085066887F}"/>
              </a:ext>
            </a:extLst>
          </p:cNvPr>
          <p:cNvSpPr/>
          <p:nvPr/>
        </p:nvSpPr>
        <p:spPr>
          <a:xfrm>
            <a:off x="5758742" y="0"/>
            <a:ext cx="1121029" cy="1066799"/>
          </a:xfrm>
          <a:prstGeom prst="chevron">
            <a:avLst/>
          </a:prstGeom>
          <a:solidFill>
            <a:srgbClr val="48C2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C356633-38B9-DD4A-9D03-4F0F0DC33AA7}"/>
              </a:ext>
            </a:extLst>
          </p:cNvPr>
          <p:cNvSpPr txBox="1"/>
          <p:nvPr/>
        </p:nvSpPr>
        <p:spPr>
          <a:xfrm>
            <a:off x="357749" y="237200"/>
            <a:ext cx="525210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Data Science Life Cycle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38755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E9158FC3-2AE7-454F-998B-F815C1317670}"/>
              </a:ext>
            </a:extLst>
          </p:cNvPr>
          <p:cNvSpPr/>
          <p:nvPr/>
        </p:nvSpPr>
        <p:spPr bwMode="auto">
          <a:xfrm>
            <a:off x="0" y="-2132"/>
            <a:ext cx="12192000" cy="1068932"/>
          </a:xfrm>
          <a:prstGeom prst="rect">
            <a:avLst/>
          </a:prstGeom>
          <a:solidFill>
            <a:srgbClr val="146B98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rgbClr val="191919"/>
              </a:solidFill>
              <a:effectLst/>
              <a:latin typeface="HelvNeue Light for IBM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C29E8F-B7C6-2345-8650-03DE7781F95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1400" y="6362700"/>
            <a:ext cx="990600" cy="495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41DD5A8-78B8-E34B-B823-11E3825E77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40" y="6172832"/>
            <a:ext cx="656619" cy="68516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96B040F-EA62-F348-AA83-BBB2492C749A}"/>
              </a:ext>
            </a:extLst>
          </p:cNvPr>
          <p:cNvSpPr txBox="1"/>
          <p:nvPr/>
        </p:nvSpPr>
        <p:spPr>
          <a:xfrm>
            <a:off x="553453" y="1956177"/>
            <a:ext cx="682190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Ask the right business questions ;</a:t>
            </a:r>
            <a:br>
              <a:rPr lang="en-US" dirty="0"/>
            </a:b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Check for data quality;</a:t>
            </a:r>
            <a:br>
              <a:rPr lang="en-US" dirty="0"/>
            </a:b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Collect and prepare the data;</a:t>
            </a:r>
            <a:br>
              <a:rPr lang="en-US" dirty="0"/>
            </a:b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Data wrangling;</a:t>
            </a:r>
            <a:br>
              <a:rPr lang="en-US" dirty="0"/>
            </a:b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63BFDD7-20E4-9246-AAA0-C2D0C91F91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9035" y="5503671"/>
            <a:ext cx="1167853" cy="116785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4B010BC-3925-084B-9DEB-B21214E29C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6706" y="5683637"/>
            <a:ext cx="984884" cy="98488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B7FC176-7DA7-3A48-9146-957CE6703C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03490" y="4758162"/>
            <a:ext cx="1254961" cy="66439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04E2C0B5-95A7-BF4F-BE15-B1D37D405FC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08870" y="4998465"/>
            <a:ext cx="990600" cy="50520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AAE1EAF-A577-194C-94E9-5AE45A739F5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26169" y="5286781"/>
            <a:ext cx="1150457" cy="1150457"/>
          </a:xfrm>
          <a:prstGeom prst="rect">
            <a:avLst/>
          </a:prstGeom>
        </p:spPr>
      </p:pic>
      <p:sp>
        <p:nvSpPr>
          <p:cNvPr id="27" name="Right Arrow 26">
            <a:extLst>
              <a:ext uri="{FF2B5EF4-FFF2-40B4-BE49-F238E27FC236}">
                <a16:creationId xmlns:a16="http://schemas.microsoft.com/office/drawing/2014/main" id="{A125F30C-131C-7E4E-A8C4-E16EE4944D2D}"/>
              </a:ext>
            </a:extLst>
          </p:cNvPr>
          <p:cNvSpPr/>
          <p:nvPr/>
        </p:nvSpPr>
        <p:spPr>
          <a:xfrm>
            <a:off x="7375358" y="5683637"/>
            <a:ext cx="433557" cy="3080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6999FDD-A423-1242-BD3C-C7FCF3AA39D2}"/>
              </a:ext>
            </a:extLst>
          </p:cNvPr>
          <p:cNvSpPr txBox="1"/>
          <p:nvPr/>
        </p:nvSpPr>
        <p:spPr>
          <a:xfrm>
            <a:off x="357749" y="237200"/>
            <a:ext cx="383325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Data Preparation</a:t>
            </a:r>
          </a:p>
          <a:p>
            <a:endParaRPr lang="en-US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21E2D47D-DD37-A048-9C01-2342ACDA7CD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24049" y="1159864"/>
            <a:ext cx="3191623" cy="4160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1275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8F2CD502-7572-3B49-90CA-2D597C3C8C22}"/>
              </a:ext>
            </a:extLst>
          </p:cNvPr>
          <p:cNvSpPr/>
          <p:nvPr/>
        </p:nvSpPr>
        <p:spPr bwMode="auto">
          <a:xfrm>
            <a:off x="0" y="-2132"/>
            <a:ext cx="12192000" cy="1068932"/>
          </a:xfrm>
          <a:prstGeom prst="rect">
            <a:avLst/>
          </a:prstGeom>
          <a:solidFill>
            <a:srgbClr val="146B98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rgbClr val="191919"/>
              </a:solidFill>
              <a:effectLst/>
              <a:latin typeface="HelvNeue Light for IBM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C29E8F-B7C6-2345-8650-03DE7781F95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1400" y="6362700"/>
            <a:ext cx="990600" cy="495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41DD5A8-78B8-E34B-B823-11E3825E77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40" y="6172832"/>
            <a:ext cx="656619" cy="68516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96B040F-EA62-F348-AA83-BBB2492C749A}"/>
              </a:ext>
            </a:extLst>
          </p:cNvPr>
          <p:cNvSpPr txBox="1"/>
          <p:nvPr/>
        </p:nvSpPr>
        <p:spPr>
          <a:xfrm>
            <a:off x="553453" y="1600201"/>
            <a:ext cx="682190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Which attributes seem promising for further analysis?</a:t>
            </a:r>
            <a:br>
              <a:rPr lang="en-US" dirty="0"/>
            </a:b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Has the exploration revealed new characteristics about the data?</a:t>
            </a:r>
            <a:br>
              <a:rPr lang="en-US" dirty="0"/>
            </a:b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How have these explorations changed any initial hypotheses?</a:t>
            </a:r>
            <a:br>
              <a:rPr lang="en-US" dirty="0"/>
            </a:b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Can a specific subset of the data be used later?</a:t>
            </a:r>
            <a:br>
              <a:rPr lang="en-US" dirty="0"/>
            </a:b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Has the data exploration altered the project goals?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99DF1E1-ECE7-CB43-B331-405AFCD261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1401" y="5180309"/>
            <a:ext cx="1335107" cy="13351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660D721-4683-7E47-A2A1-6BA5773AB3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57199" y="1337294"/>
            <a:ext cx="3202214" cy="425437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AD0CE4E-FF1B-9244-839D-2F031863579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64405" y="5910198"/>
            <a:ext cx="766031" cy="70015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47BE25D-5B51-684A-968D-7229C20FCC1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1387" r="10239" b="19856"/>
          <a:stretch/>
        </p:blipFill>
        <p:spPr>
          <a:xfrm>
            <a:off x="3516059" y="5591664"/>
            <a:ext cx="521916" cy="53370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D9FE1D6-0D21-4340-B6C9-AD65A1DEAD00}"/>
              </a:ext>
            </a:extLst>
          </p:cNvPr>
          <p:cNvSpPr txBox="1"/>
          <p:nvPr/>
        </p:nvSpPr>
        <p:spPr>
          <a:xfrm>
            <a:off x="3878204" y="5205827"/>
            <a:ext cx="974947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Seaborn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38FAF7D-825E-6D47-A070-2B21A01AE29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82340" y="5560251"/>
            <a:ext cx="693100" cy="53705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CADB1FA-9520-B548-B060-6A6A08A43FE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69456" y="4913909"/>
            <a:ext cx="953168" cy="95316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A1569F1-6B52-8041-8C2E-6629AD11F65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949885" y="5966545"/>
            <a:ext cx="792310" cy="79231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546F16D-D603-CE4B-BE16-E21BD2EB3813}"/>
              </a:ext>
            </a:extLst>
          </p:cNvPr>
          <p:cNvSpPr txBox="1"/>
          <p:nvPr/>
        </p:nvSpPr>
        <p:spPr>
          <a:xfrm>
            <a:off x="6898554" y="5785431"/>
            <a:ext cx="1222194" cy="646331"/>
          </a:xfrm>
          <a:prstGeom prst="rect">
            <a:avLst/>
          </a:prstGeom>
          <a:solidFill>
            <a:srgbClr val="00B0F0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   </a:t>
            </a:r>
            <a:r>
              <a:rPr lang="en-US" b="1" dirty="0" err="1">
                <a:solidFill>
                  <a:schemeClr val="bg1"/>
                </a:solidFill>
              </a:rPr>
              <a:t>Cognos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Dashboard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36E10A5-32E2-3B4C-A558-EE5ECEC2E493}"/>
              </a:ext>
            </a:extLst>
          </p:cNvPr>
          <p:cNvSpPr txBox="1"/>
          <p:nvPr/>
        </p:nvSpPr>
        <p:spPr>
          <a:xfrm>
            <a:off x="357749" y="237200"/>
            <a:ext cx="474178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Data Exploration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44226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64B2BFDD-EC6C-304B-979A-BF2BB2A0B49E}"/>
              </a:ext>
            </a:extLst>
          </p:cNvPr>
          <p:cNvSpPr/>
          <p:nvPr/>
        </p:nvSpPr>
        <p:spPr bwMode="auto">
          <a:xfrm>
            <a:off x="0" y="-2132"/>
            <a:ext cx="12192000" cy="1068932"/>
          </a:xfrm>
          <a:prstGeom prst="rect">
            <a:avLst/>
          </a:prstGeom>
          <a:solidFill>
            <a:srgbClr val="146B98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rgbClr val="191919"/>
              </a:solidFill>
              <a:effectLst/>
              <a:latin typeface="HelvNeue Light for IBM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C29E8F-B7C6-2345-8650-03DE7781F95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1400" y="6362700"/>
            <a:ext cx="990600" cy="495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41DD5A8-78B8-E34B-B823-11E3825E77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40" y="6172832"/>
            <a:ext cx="656619" cy="68516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96B040F-EA62-F348-AA83-BBB2492C749A}"/>
              </a:ext>
            </a:extLst>
          </p:cNvPr>
          <p:cNvSpPr txBox="1"/>
          <p:nvPr/>
        </p:nvSpPr>
        <p:spPr>
          <a:xfrm>
            <a:off x="553453" y="1600201"/>
            <a:ext cx="682190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Multiple iterations; </a:t>
            </a:r>
          </a:p>
          <a:p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One or several models combined; </a:t>
            </a:r>
            <a:br>
              <a:rPr lang="en-US" dirty="0"/>
            </a:b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Models training and optimization;  </a:t>
            </a:r>
          </a:p>
          <a:p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Model Selection; </a:t>
            </a:r>
          </a:p>
          <a:p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Tests of performance.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47BE25D-5B51-684A-968D-7229C20FCC1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387" r="10239" b="19856"/>
          <a:stretch/>
        </p:blipFill>
        <p:spPr>
          <a:xfrm>
            <a:off x="4327385" y="5121082"/>
            <a:ext cx="696551" cy="71228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38FAF7D-825E-6D47-A070-2B21A01AE2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15570" y="6063378"/>
            <a:ext cx="772581" cy="598644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4D986A24-DCB6-6D4B-AE0E-A305EBE5F522}"/>
              </a:ext>
            </a:extLst>
          </p:cNvPr>
          <p:cNvGrpSpPr/>
          <p:nvPr/>
        </p:nvGrpSpPr>
        <p:grpSpPr>
          <a:xfrm>
            <a:off x="3161086" y="5304585"/>
            <a:ext cx="936458" cy="1174846"/>
            <a:chOff x="3551850" y="5284155"/>
            <a:chExt cx="936458" cy="1174846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25731500-ECC5-D447-A2B3-8E8D6FFB279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551850" y="5522543"/>
              <a:ext cx="936458" cy="936458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4CFE9673-988B-5243-B810-2FC0FD27B6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81691" y="5284155"/>
              <a:ext cx="476776" cy="238388"/>
            </a:xfrm>
            <a:prstGeom prst="rect">
              <a:avLst/>
            </a:prstGeom>
          </p:spPr>
        </p:pic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C7E35C45-454A-8345-8D7F-430453078B4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52236" y="4978510"/>
            <a:ext cx="651588" cy="65158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F54AD72-AEB9-7A4F-94F0-5E03E71650F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32961" y="6357000"/>
            <a:ext cx="2024981" cy="42152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B0650EB-AF80-0C41-8A74-A9FEAADC613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43062" y="5445419"/>
            <a:ext cx="1348301" cy="871901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7DB49AA4-54D1-5F47-B162-4726762D520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67022" y="4536366"/>
            <a:ext cx="1363579" cy="909053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2A5E3D7A-FC87-8B40-8C02-A7E55CB379B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306177" y="5703217"/>
            <a:ext cx="600123" cy="600123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51611682-E929-784D-A682-F8114589C31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45741" y="5296323"/>
            <a:ext cx="1170091" cy="1170091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4369AA6D-BDAC-2049-8ADB-FE55D58334E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810603" y="1247413"/>
            <a:ext cx="3169985" cy="429556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1076C1CE-83DD-784C-940F-133238EB7ADF}"/>
              </a:ext>
            </a:extLst>
          </p:cNvPr>
          <p:cNvSpPr txBox="1"/>
          <p:nvPr/>
        </p:nvSpPr>
        <p:spPr>
          <a:xfrm>
            <a:off x="357749" y="237200"/>
            <a:ext cx="474178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Model Development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97290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6C29E8F-B7C6-2345-8650-03DE7781F95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1400" y="6362700"/>
            <a:ext cx="990600" cy="495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41DD5A8-78B8-E34B-B823-11E3825E77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40" y="6172832"/>
            <a:ext cx="656619" cy="68516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96B040F-EA62-F348-AA83-BBB2492C749A}"/>
              </a:ext>
            </a:extLst>
          </p:cNvPr>
          <p:cNvSpPr txBox="1"/>
          <p:nvPr/>
        </p:nvSpPr>
        <p:spPr>
          <a:xfrm>
            <a:off x="553453" y="1600201"/>
            <a:ext cx="682190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Data Refinery;</a:t>
            </a:r>
          </a:p>
          <a:p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Built-in charts, statistics and interactive visualizations;</a:t>
            </a:r>
            <a:br>
              <a:rPr lang="en-US" dirty="0"/>
            </a:b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Flexible work space for Business and Technical people;  </a:t>
            </a:r>
          </a:p>
          <a:p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 Open source tools or No-Code visual modeling;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2BE2F22-A6F7-3045-9366-9AB104812B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44788" y="2071835"/>
            <a:ext cx="2528637" cy="2528637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87F85608-E281-DF46-9D67-CAB2CF045C3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976309" y="2449325"/>
            <a:ext cx="1773655" cy="1773655"/>
          </a:xfrm>
          <a:prstGeom prst="rect">
            <a:avLst/>
          </a:prstGeom>
        </p:spPr>
      </p:pic>
      <p:pic>
        <p:nvPicPr>
          <p:cNvPr id="38" name="Graphic 37">
            <a:extLst>
              <a:ext uri="{FF2B5EF4-FFF2-40B4-BE49-F238E27FC236}">
                <a16:creationId xmlns:a16="http://schemas.microsoft.com/office/drawing/2014/main" id="{737FFF61-6F6F-E843-BE7B-03E6A298502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584241" y="6125398"/>
            <a:ext cx="699788" cy="699788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86B0AA27-A6C1-AF4A-B277-64CFBEC0673B}"/>
              </a:ext>
            </a:extLst>
          </p:cNvPr>
          <p:cNvSpPr txBox="1"/>
          <p:nvPr/>
        </p:nvSpPr>
        <p:spPr>
          <a:xfrm>
            <a:off x="7781837" y="5845627"/>
            <a:ext cx="1908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Visual Recognition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F7ECCE1-6F19-9242-BCBC-40F21F6DB3AA}"/>
              </a:ext>
            </a:extLst>
          </p:cNvPr>
          <p:cNvSpPr/>
          <p:nvPr/>
        </p:nvSpPr>
        <p:spPr bwMode="auto">
          <a:xfrm>
            <a:off x="0" y="-2132"/>
            <a:ext cx="12192000" cy="1068932"/>
          </a:xfrm>
          <a:prstGeom prst="rect">
            <a:avLst/>
          </a:prstGeom>
          <a:solidFill>
            <a:srgbClr val="146B98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rgbClr val="191919"/>
              </a:solidFill>
              <a:effectLst/>
              <a:latin typeface="HelvNeue Light for IBM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5E6A45A-3CCC-CE44-A975-51D70DC414B9}"/>
              </a:ext>
            </a:extLst>
          </p:cNvPr>
          <p:cNvSpPr txBox="1"/>
          <p:nvPr/>
        </p:nvSpPr>
        <p:spPr>
          <a:xfrm>
            <a:off x="357749" y="237200"/>
            <a:ext cx="620633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How IBM Watson Studio can help</a:t>
            </a:r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79B45D7-E63E-B24B-92F5-9348F9F7668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62867" y="6194751"/>
            <a:ext cx="641000" cy="641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1784859-67DC-DA48-A675-EE04A5BBE31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609724" y="5508171"/>
            <a:ext cx="653143" cy="653143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CE797CD4-0DC4-AC43-9EF4-4D48FCB3EBC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864588" y="6172832"/>
            <a:ext cx="604156" cy="604156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D5F0907C-4F13-914A-8E3C-4023A2FE9BB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033726" y="5495343"/>
            <a:ext cx="478971" cy="478971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C127638A-C22C-9D41-8F78-199107A90C6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075791" y="4984745"/>
            <a:ext cx="478971" cy="478971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E6933ED1-B8E1-C04A-B178-D7B37FE66FA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760113" y="4962248"/>
            <a:ext cx="794657" cy="794657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4C30512D-27A6-8944-B295-2EF83BED5A67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3854352" y="6021834"/>
            <a:ext cx="588516" cy="588516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87A1307E-8365-A147-9A99-98B2A67E1721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6296295" y="4849087"/>
            <a:ext cx="539934" cy="539934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6D142828-0FEB-6543-AC1F-BEB1AA47515F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2452157" y="6014989"/>
            <a:ext cx="810197" cy="810197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C84541AE-0AB6-9546-AF47-CCB188222A17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2530379" y="5180992"/>
            <a:ext cx="653751" cy="653751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0D666084-4A20-CE4F-AA01-DE7CE3632159}"/>
              </a:ext>
            </a:extLst>
          </p:cNvPr>
          <p:cNvSpPr txBox="1"/>
          <p:nvPr/>
        </p:nvSpPr>
        <p:spPr>
          <a:xfrm>
            <a:off x="436878" y="4645118"/>
            <a:ext cx="3324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Among all other Watson services:</a:t>
            </a:r>
          </a:p>
        </p:txBody>
      </p:sp>
    </p:spTree>
    <p:extLst>
      <p:ext uri="{BB962C8B-B14F-4D97-AF65-F5344CB8AC3E}">
        <p14:creationId xmlns:p14="http://schemas.microsoft.com/office/powerpoint/2010/main" val="18139502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773E317-387A-114F-8C86-FECE2C623A0E}"/>
              </a:ext>
            </a:extLst>
          </p:cNvPr>
          <p:cNvSpPr/>
          <p:nvPr/>
        </p:nvSpPr>
        <p:spPr bwMode="auto">
          <a:xfrm>
            <a:off x="-1" y="-2132"/>
            <a:ext cx="12192001" cy="1068932"/>
          </a:xfrm>
          <a:prstGeom prst="rect">
            <a:avLst/>
          </a:prstGeom>
          <a:solidFill>
            <a:srgbClr val="48C2A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rgbClr val="191919"/>
              </a:solidFill>
              <a:effectLst/>
              <a:latin typeface="HelvNeue Light for IBM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C29E8F-B7C6-2345-8650-03DE7781F95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1400" y="6362700"/>
            <a:ext cx="990600" cy="495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41DD5A8-78B8-E34B-B823-11E3825E77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40" y="6172832"/>
            <a:ext cx="656619" cy="68516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96B040F-EA62-F348-AA83-BBB2492C749A}"/>
              </a:ext>
            </a:extLst>
          </p:cNvPr>
          <p:cNvSpPr txBox="1"/>
          <p:nvPr/>
        </p:nvSpPr>
        <p:spPr>
          <a:xfrm>
            <a:off x="686059" y="2057402"/>
            <a:ext cx="682190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Evaluate performance of models;</a:t>
            </a:r>
          </a:p>
          <a:p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Evaluate output of models (e.g. tables, graphs);</a:t>
            </a:r>
            <a:br>
              <a:rPr lang="en-US" dirty="0"/>
            </a:b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Simulate the production scenario with business sponsors;</a:t>
            </a:r>
          </a:p>
          <a:p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Act upon feedbacks and improve performance;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F44526-288B-A547-BD1B-E8271E6EA0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46645" y="1265321"/>
            <a:ext cx="3543300" cy="44958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3151611-622C-0D4B-B142-447B5B8D8B54}"/>
              </a:ext>
            </a:extLst>
          </p:cNvPr>
          <p:cNvSpPr txBox="1"/>
          <p:nvPr/>
        </p:nvSpPr>
        <p:spPr>
          <a:xfrm>
            <a:off x="357749" y="237200"/>
            <a:ext cx="620633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Model Implementation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28854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6C29E8F-B7C6-2345-8650-03DE7781F95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1400" y="6362700"/>
            <a:ext cx="990600" cy="495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41DD5A8-78B8-E34B-B823-11E3825E77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40" y="6172832"/>
            <a:ext cx="656619" cy="68516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96B040F-EA62-F348-AA83-BBB2492C749A}"/>
              </a:ext>
            </a:extLst>
          </p:cNvPr>
          <p:cNvSpPr txBox="1"/>
          <p:nvPr/>
        </p:nvSpPr>
        <p:spPr>
          <a:xfrm>
            <a:off x="553453" y="1600201"/>
            <a:ext cx="682190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What data does the model expect to ingest and produce?</a:t>
            </a:r>
            <a:br>
              <a:rPr lang="en-US" dirty="0"/>
            </a:b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What infrastructure is required to run this model at scale?</a:t>
            </a:r>
            <a:br>
              <a:rPr lang="en-US" dirty="0"/>
            </a:b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Does the model have everything it needs to execute?</a:t>
            </a:r>
            <a:br>
              <a:rPr lang="en-US" dirty="0"/>
            </a:b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How easy is it to identify points of failure if the model is not running properly?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C8F9D9F-08FA-2E47-AB5A-0B38192389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91500" y="1163689"/>
            <a:ext cx="3505200" cy="47244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0F14AAB-EA40-A640-A51F-97CA7C1B466A}"/>
              </a:ext>
            </a:extLst>
          </p:cNvPr>
          <p:cNvSpPr/>
          <p:nvPr/>
        </p:nvSpPr>
        <p:spPr bwMode="auto">
          <a:xfrm>
            <a:off x="-1" y="-2132"/>
            <a:ext cx="12192001" cy="1068932"/>
          </a:xfrm>
          <a:prstGeom prst="rect">
            <a:avLst/>
          </a:prstGeom>
          <a:solidFill>
            <a:srgbClr val="48C2A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rgbClr val="191919"/>
              </a:solidFill>
              <a:effectLst/>
              <a:latin typeface="HelvNeue Light for IBM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030878-2607-BA43-99D1-7989515D7F39}"/>
              </a:ext>
            </a:extLst>
          </p:cNvPr>
          <p:cNvSpPr txBox="1"/>
          <p:nvPr/>
        </p:nvSpPr>
        <p:spPr>
          <a:xfrm>
            <a:off x="357749" y="237200"/>
            <a:ext cx="620633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Model deployment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64683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7LADPyrWT0ualZkdI0nhxw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7LADPyrWT0ualZkdI0nhxw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7LADPyrWT0ualZkdI0nhxw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7LADPyrWT0ualZkdI0nhxw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7LADPyrWT0ualZkdI0nhxw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4259</TotalTime>
  <Words>968</Words>
  <Application>Microsoft Macintosh PowerPoint</Application>
  <PresentationFormat>Widescreen</PresentationFormat>
  <Paragraphs>228</Paragraphs>
  <Slides>17</Slides>
  <Notes>9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6" baseType="lpstr">
      <vt:lpstr>Arial</vt:lpstr>
      <vt:lpstr>Arial Narrow</vt:lpstr>
      <vt:lpstr>Calibri</vt:lpstr>
      <vt:lpstr>Calibri Light</vt:lpstr>
      <vt:lpstr>Helvetica Neue</vt:lpstr>
      <vt:lpstr>HelvNeue Light for IBM</vt:lpstr>
      <vt:lpstr>Wingdings</vt:lpstr>
      <vt:lpstr>Office Theme</vt:lpstr>
      <vt:lpstr>think-cell Slide</vt:lpstr>
      <vt:lpstr>Data Science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Tires - predictive maintenance</vt:lpstr>
      <vt:lpstr> Productivity  Mitigation of productivity losses</vt:lpstr>
      <vt:lpstr>PowerPoint Presentation</vt:lpstr>
      <vt:lpstr>Store location</vt:lpstr>
      <vt:lpstr>   Exchange Transactions: Text-Mining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</dc:title>
  <dc:creator>Microsoft Office User</dc:creator>
  <cp:lastModifiedBy>Microsoft Office User</cp:lastModifiedBy>
  <cp:revision>41</cp:revision>
  <dcterms:created xsi:type="dcterms:W3CDTF">2018-09-20T17:03:38Z</dcterms:created>
  <dcterms:modified xsi:type="dcterms:W3CDTF">2018-09-29T21:41:15Z</dcterms:modified>
</cp:coreProperties>
</file>